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318" r:id="rId2"/>
    <p:sldId id="301" r:id="rId3"/>
    <p:sldId id="304" r:id="rId4"/>
    <p:sldId id="303" r:id="rId5"/>
    <p:sldId id="285" r:id="rId6"/>
    <p:sldId id="305" r:id="rId7"/>
    <p:sldId id="292" r:id="rId8"/>
    <p:sldId id="293" r:id="rId9"/>
    <p:sldId id="295" r:id="rId10"/>
    <p:sldId id="306" r:id="rId11"/>
    <p:sldId id="307" r:id="rId12"/>
    <p:sldId id="296" r:id="rId13"/>
    <p:sldId id="294" r:id="rId14"/>
    <p:sldId id="308" r:id="rId15"/>
    <p:sldId id="298" r:id="rId16"/>
    <p:sldId id="297" r:id="rId17"/>
    <p:sldId id="299" r:id="rId18"/>
    <p:sldId id="300" r:id="rId19"/>
    <p:sldId id="309" r:id="rId20"/>
    <p:sldId id="310" r:id="rId21"/>
    <p:sldId id="311" r:id="rId22"/>
    <p:sldId id="322" r:id="rId23"/>
    <p:sldId id="312" r:id="rId24"/>
    <p:sldId id="323" r:id="rId25"/>
    <p:sldId id="314" r:id="rId26"/>
    <p:sldId id="313" r:id="rId27"/>
    <p:sldId id="315" r:id="rId28"/>
    <p:sldId id="316" r:id="rId29"/>
    <p:sldId id="317" r:id="rId30"/>
    <p:sldId id="321" r:id="rId31"/>
    <p:sldId id="320" r:id="rId32"/>
    <p:sldId id="319" r:id="rId33"/>
    <p:sldId id="324" r:id="rId34"/>
  </p:sldIdLst>
  <p:sldSz cx="18288000" cy="10285413"/>
  <p:notesSz cx="6858000" cy="9144000"/>
  <p:defaultTextStyle>
    <a:defPPr>
      <a:defRPr lang="ja-JP"/>
    </a:defPPr>
    <a:lvl1pPr marL="0" algn="l" defTabSz="1200000" rtl="0" eaLnBrk="1" latinLnBrk="0" hangingPunct="1">
      <a:defRPr kumimoji="1" sz="2800" kern="1200">
        <a:solidFill>
          <a:schemeClr val="tx1"/>
        </a:solidFill>
        <a:latin typeface="+mn-lt"/>
        <a:ea typeface="+mn-ea"/>
        <a:cs typeface="+mn-cs"/>
      </a:defRPr>
    </a:lvl1pPr>
    <a:lvl2pPr marL="500000" algn="l" defTabSz="1200000" rtl="0" eaLnBrk="1" latinLnBrk="0" hangingPunct="1">
      <a:defRPr kumimoji="1" sz="2400" kern="1200">
        <a:solidFill>
          <a:schemeClr val="tx1"/>
        </a:solidFill>
        <a:latin typeface="+mn-lt"/>
        <a:ea typeface="+mn-ea"/>
        <a:cs typeface="+mn-cs"/>
      </a:defRPr>
    </a:lvl2pPr>
    <a:lvl3pPr marL="1000000" algn="l" defTabSz="1200000" rtl="0" eaLnBrk="1" latinLnBrk="0" hangingPunct="1">
      <a:defRPr kumimoji="1" sz="2400" kern="1200">
        <a:solidFill>
          <a:schemeClr val="tx1"/>
        </a:solidFill>
        <a:latin typeface="+mn-lt"/>
        <a:ea typeface="+mn-ea"/>
        <a:cs typeface="+mn-cs"/>
      </a:defRPr>
    </a:lvl3pPr>
    <a:lvl4pPr marL="1500000" algn="l" defTabSz="1200000" rtl="0" eaLnBrk="1" latinLnBrk="0" hangingPunct="1">
      <a:defRPr kumimoji="1" sz="2400" kern="1200">
        <a:solidFill>
          <a:schemeClr val="tx1"/>
        </a:solidFill>
        <a:latin typeface="+mn-lt"/>
        <a:ea typeface="+mn-ea"/>
        <a:cs typeface="+mn-cs"/>
      </a:defRPr>
    </a:lvl4pPr>
    <a:lvl5pPr marL="2000000" algn="l" defTabSz="1200000" rtl="0" eaLnBrk="1" latinLnBrk="0" hangingPunct="1">
      <a:defRPr kumimoji="1" sz="2400" kern="1200">
        <a:solidFill>
          <a:schemeClr val="tx1"/>
        </a:solidFill>
        <a:latin typeface="+mn-lt"/>
        <a:ea typeface="+mn-ea"/>
        <a:cs typeface="+mn-cs"/>
      </a:defRPr>
    </a:lvl5pPr>
    <a:lvl6pPr marL="2500000" algn="l" defTabSz="1200000" rtl="0" eaLnBrk="1" latinLnBrk="0" hangingPunct="1">
      <a:defRPr kumimoji="1" sz="2400" kern="1200">
        <a:solidFill>
          <a:schemeClr val="tx1"/>
        </a:solidFill>
        <a:latin typeface="+mn-lt"/>
        <a:ea typeface="+mn-ea"/>
        <a:cs typeface="+mn-cs"/>
      </a:defRPr>
    </a:lvl6pPr>
    <a:lvl7pPr marL="3000000" algn="l" defTabSz="1200000" rtl="0" eaLnBrk="1" latinLnBrk="0" hangingPunct="1">
      <a:defRPr kumimoji="1" sz="2400" kern="1200">
        <a:solidFill>
          <a:schemeClr val="tx1"/>
        </a:solidFill>
        <a:latin typeface="+mn-lt"/>
        <a:ea typeface="+mn-ea"/>
        <a:cs typeface="+mn-cs"/>
      </a:defRPr>
    </a:lvl7pPr>
    <a:lvl8pPr marL="3500000" algn="l" defTabSz="1200000" rtl="0" eaLnBrk="1" latinLnBrk="0" hangingPunct="1">
      <a:defRPr kumimoji="1" sz="2400" kern="1200">
        <a:solidFill>
          <a:schemeClr val="tx1"/>
        </a:solidFill>
        <a:latin typeface="+mn-lt"/>
        <a:ea typeface="+mn-ea"/>
        <a:cs typeface="+mn-cs"/>
      </a:defRPr>
    </a:lvl8pPr>
    <a:lvl9pPr marL="4000000" algn="l" defTabSz="1200000" rtl="0" eaLnBrk="1" latinLnBrk="0" hangingPunct="1">
      <a:defRPr kumimoji="1" sz="24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mn-lt"/>
          <a:ea typeface="+mn-ea"/>
          <a:cs typeface="+mj-cs"/>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mn-lt"/>
          <a:ea typeface="+mn-ea"/>
          <a:cs typeface="+mj-cs"/>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mn-lt"/>
          <a:ea typeface="+mn-ea"/>
          <a:cs typeface="+mj-cs"/>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mn-lt"/>
          <a:ea typeface="+mn-ea"/>
          <a:cs typeface="+mj-cs"/>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mn-lt"/>
          <a:ea typeface="+mn-ea"/>
          <a:cs typeface="+mj-c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2E8"/>
          </a:solidFill>
        </a:fill>
      </a:tcStyle>
    </a:wholeTbl>
    <a:band2H>
      <a:tcTxStyle/>
      <a:tcStyle>
        <a:tcBdr/>
        <a:fill>
          <a:solidFill>
            <a:srgbClr val="E6EAF4"/>
          </a:solidFill>
        </a:fill>
      </a:tcStyle>
    </a:band2H>
    <a:firstCol>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mn-lt"/>
          <a:ea typeface="+mn-ea"/>
          <a:cs typeface="+mj-c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a:tcStyle>
        <a:tcBdr/>
        <a:fill>
          <a:solidFill>
            <a:srgbClr val="F8F4E7"/>
          </a:solidFill>
        </a:fill>
      </a:tcStyle>
    </a:band2H>
    <a:firstCol>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mn-lt"/>
          <a:ea typeface="+mn-ea"/>
          <a:cs typeface="+mj-c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a:tcStyle>
        <a:tcBdr/>
        <a:fill>
          <a:solidFill>
            <a:srgbClr val="EBE8EF"/>
          </a:solidFill>
        </a:fill>
      </a:tcStyle>
    </a:band2H>
    <a:firstCol>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mn-lt"/>
          <a:ea typeface="+mn-ea"/>
          <a:cs typeface="+mj-cs"/>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mn-lt"/>
          <a:ea typeface="+mn-ea"/>
          <a:cs typeface="+mj-cs"/>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mn-lt"/>
          <a:ea typeface="+mn-ea"/>
          <a:cs typeface="+mj-cs"/>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mn-lt"/>
          <a:ea typeface="+mn-ea"/>
          <a:cs typeface="+mj-cs"/>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mn-lt"/>
          <a:ea typeface="+mn-ea"/>
          <a:cs typeface="+mj-c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mn-lt"/>
          <a:ea typeface="+mn-ea"/>
          <a:cs typeface="+mj-c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89" autoAdjust="0"/>
    <p:restoredTop sz="94661" autoAdjust="0"/>
  </p:normalViewPr>
  <p:slideViewPr>
    <p:cSldViewPr snapToGrid="0" snapToObjects="1">
      <p:cViewPr>
        <p:scale>
          <a:sx n="90" d="100"/>
          <a:sy n="90" d="100"/>
        </p:scale>
        <p:origin x="144" y="14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2" d="100"/>
          <a:sy n="62" d="100"/>
        </p:scale>
        <p:origin x="3348" y="84"/>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0.jpeg>
</file>

<file path=ppt/media/image11.jpeg>
</file>

<file path=ppt/media/image12.png>
</file>

<file path=ppt/media/image13.png>
</file>

<file path=ppt/media/image14.png>
</file>

<file path=ppt/media/image15.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7" name="Shape 77"/>
          <p:cNvSpPr>
            <a:spLocks noGrp="1" noRot="1" noChangeAspect="1"/>
          </p:cNvSpPr>
          <p:nvPr>
            <p:ph type="sldImg"/>
          </p:nvPr>
        </p:nvSpPr>
        <p:spPr>
          <a:xfrm>
            <a:off x="381000" y="685800"/>
            <a:ext cx="6096000" cy="3429000"/>
          </a:xfrm>
          <a:prstGeom prst="rect">
            <a:avLst/>
          </a:prstGeom>
        </p:spPr>
        <p:txBody>
          <a:bodyPr/>
          <a:lstStyle/>
          <a:p>
            <a:endParaRPr/>
          </a:p>
        </p:txBody>
      </p:sp>
      <p:sp>
        <p:nvSpPr>
          <p:cNvPr id="78" name="Shape 7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430155960"/>
      </p:ext>
    </p:extLst>
  </p:cSld>
  <p:clrMap bg1="lt1" tx1="dk1" bg2="lt2" tx2="dk2" accent1="accent1" accent2="accent2" accent3="accent3" accent4="accent4" accent5="accent5" accent6="accent6" hlink="hlink" folHlink="folHlink"/>
  <p:notesStyle>
    <a:lvl1pPr defTabSz="457765" latinLnBrk="0">
      <a:lnSpc>
        <a:spcPct val="117999"/>
      </a:lnSpc>
      <a:defRPr sz="2200">
        <a:latin typeface="+mj-lt"/>
        <a:ea typeface="+mj-ea"/>
        <a:cs typeface="+mj-cs"/>
        <a:sym typeface="Helvetica Neue"/>
      </a:defRPr>
    </a:lvl1pPr>
    <a:lvl2pPr indent="228600" defTabSz="457765" latinLnBrk="0">
      <a:lnSpc>
        <a:spcPct val="117999"/>
      </a:lnSpc>
      <a:defRPr sz="2200">
        <a:latin typeface="+mj-lt"/>
        <a:ea typeface="+mj-ea"/>
        <a:cs typeface="+mj-cs"/>
        <a:sym typeface="Helvetica Neue"/>
      </a:defRPr>
    </a:lvl2pPr>
    <a:lvl3pPr indent="457200" defTabSz="457765" latinLnBrk="0">
      <a:lnSpc>
        <a:spcPct val="117999"/>
      </a:lnSpc>
      <a:defRPr sz="2200">
        <a:latin typeface="+mj-lt"/>
        <a:ea typeface="+mj-ea"/>
        <a:cs typeface="+mj-cs"/>
        <a:sym typeface="Helvetica Neue"/>
      </a:defRPr>
    </a:lvl3pPr>
    <a:lvl4pPr indent="685800" defTabSz="457765" latinLnBrk="0">
      <a:lnSpc>
        <a:spcPct val="117999"/>
      </a:lnSpc>
      <a:defRPr sz="2200">
        <a:latin typeface="+mj-lt"/>
        <a:ea typeface="+mj-ea"/>
        <a:cs typeface="+mj-cs"/>
        <a:sym typeface="Helvetica Neue"/>
      </a:defRPr>
    </a:lvl4pPr>
    <a:lvl5pPr indent="914400" defTabSz="457765" latinLnBrk="0">
      <a:lnSpc>
        <a:spcPct val="117999"/>
      </a:lnSpc>
      <a:defRPr sz="2200">
        <a:latin typeface="+mj-lt"/>
        <a:ea typeface="+mj-ea"/>
        <a:cs typeface="+mj-cs"/>
        <a:sym typeface="Helvetica Neue"/>
      </a:defRPr>
    </a:lvl5pPr>
    <a:lvl6pPr indent="1143000" defTabSz="457765" latinLnBrk="0">
      <a:lnSpc>
        <a:spcPct val="117999"/>
      </a:lnSpc>
      <a:defRPr sz="2200">
        <a:latin typeface="+mj-lt"/>
        <a:ea typeface="+mj-ea"/>
        <a:cs typeface="+mj-cs"/>
        <a:sym typeface="Helvetica Neue"/>
      </a:defRPr>
    </a:lvl6pPr>
    <a:lvl7pPr indent="1371600" defTabSz="457765" latinLnBrk="0">
      <a:lnSpc>
        <a:spcPct val="117999"/>
      </a:lnSpc>
      <a:defRPr sz="2200">
        <a:latin typeface="+mj-lt"/>
        <a:ea typeface="+mj-ea"/>
        <a:cs typeface="+mj-cs"/>
        <a:sym typeface="Helvetica Neue"/>
      </a:defRPr>
    </a:lvl7pPr>
    <a:lvl8pPr indent="1600200" defTabSz="457765" latinLnBrk="0">
      <a:lnSpc>
        <a:spcPct val="117999"/>
      </a:lnSpc>
      <a:defRPr sz="2200">
        <a:latin typeface="+mj-lt"/>
        <a:ea typeface="+mj-ea"/>
        <a:cs typeface="+mj-cs"/>
        <a:sym typeface="Helvetica Neue"/>
      </a:defRPr>
    </a:lvl8pPr>
    <a:lvl9pPr indent="1828800" defTabSz="457765" latinLnBrk="0">
      <a:lnSpc>
        <a:spcPct val="117999"/>
      </a:lnSpc>
      <a:defRPr sz="2200">
        <a:latin typeface="+mj-lt"/>
        <a:ea typeface="+mj-ea"/>
        <a:cs typeface="+mj-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spTree>
      <p:nvGrpSpPr>
        <p:cNvPr id="1" name=""/>
        <p:cNvGrpSpPr/>
        <p:nvPr/>
      </p:nvGrpSpPr>
      <p:grpSpPr>
        <a:xfrm>
          <a:off x="0" y="0"/>
          <a:ext cx="0" cy="0"/>
          <a:chOff x="0" y="0"/>
          <a:chExt cx="0" cy="0"/>
        </a:xfrm>
      </p:grpSpPr>
      <p:sp>
        <p:nvSpPr>
          <p:cNvPr id="6" name="図形">
            <a:extLst>
              <a:ext uri="{FF2B5EF4-FFF2-40B4-BE49-F238E27FC236}">
                <a16:creationId xmlns:a16="http://schemas.microsoft.com/office/drawing/2014/main" xmlns="" id="{7046870E-E530-404C-BD2E-BCCF7F881C21}"/>
              </a:ext>
            </a:extLst>
          </p:cNvPr>
          <p:cNvSpPr/>
          <p:nvPr userDrawn="1"/>
        </p:nvSpPr>
        <p:spPr>
          <a:xfrm>
            <a:off x="0" y="0"/>
            <a:ext cx="18288000" cy="102898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9622"/>
                </a:lnTo>
                <a:cubicBezTo>
                  <a:pt x="3356" y="15189"/>
                  <a:pt x="7238" y="19182"/>
                  <a:pt x="11350" y="21600"/>
                </a:cubicBezTo>
                <a:lnTo>
                  <a:pt x="21600" y="21600"/>
                </a:lnTo>
                <a:lnTo>
                  <a:pt x="21600" y="0"/>
                </a:lnTo>
                <a:lnTo>
                  <a:pt x="0" y="0"/>
                </a:lnTo>
                <a:close/>
              </a:path>
            </a:pathLst>
          </a:custGeom>
          <a:solidFill>
            <a:schemeClr val="tx2"/>
          </a:solidFill>
          <a:ln w="12700">
            <a:miter lim="400000"/>
          </a:ln>
        </p:spPr>
        <p:txBody>
          <a:bodyPr lIns="95247" tIns="95247" rIns="95247" bIns="95247" anchor="ctr"/>
          <a:lstStyle/>
          <a:p>
            <a:pPr defTabSz="1601977">
              <a:defRPr sz="3600">
                <a:latin typeface="Rakuten Global R"/>
                <a:ea typeface="Rakuten Global R"/>
                <a:cs typeface="Rakuten Global R"/>
                <a:sym typeface="Rakuten Global R"/>
              </a:defRPr>
            </a:pPr>
            <a:endParaRPr/>
          </a:p>
        </p:txBody>
      </p:sp>
      <p:sp>
        <p:nvSpPr>
          <p:cNvPr id="7" name="Shape 16"/>
          <p:cNvSpPr>
            <a:spLocks noGrp="1"/>
          </p:cNvSpPr>
          <p:nvPr>
            <p:ph type="title" hasCustomPrompt="1"/>
          </p:nvPr>
        </p:nvSpPr>
        <p:spPr>
          <a:xfrm>
            <a:off x="6879463" y="2835376"/>
            <a:ext cx="9803569" cy="2168135"/>
          </a:xfrm>
          <a:prstGeom prst="rect">
            <a:avLst/>
          </a:prstGeom>
        </p:spPr>
        <p:txBody>
          <a:bodyPr anchor="t">
            <a:normAutofit/>
          </a:bodyPr>
          <a:lstStyle>
            <a:lvl1pPr>
              <a:defRPr sz="4800" b="1" baseline="0">
                <a:solidFill>
                  <a:srgbClr val="FFFFFF"/>
                </a:solidFill>
                <a:latin typeface="+mj-lt"/>
                <a:ea typeface="+mj-ea"/>
                <a:cs typeface="メイリオ" panose="020B0604030504040204" pitchFamily="50" charset="-128"/>
              </a:defRPr>
            </a:lvl1pPr>
          </a:lstStyle>
          <a:p>
            <a:r>
              <a:rPr kumimoji="1" lang="en-US" altLang="ja-JP" dirty="0"/>
              <a:t>R-Style template</a:t>
            </a:r>
            <a:r>
              <a:rPr lang="en-US" altLang="ja-JP" dirty="0"/>
              <a:t> v2.0</a:t>
            </a:r>
            <a:endParaRPr dirty="0"/>
          </a:p>
        </p:txBody>
      </p:sp>
      <p:sp>
        <p:nvSpPr>
          <p:cNvPr id="8" name="コンテンツ プレースホルダー 4"/>
          <p:cNvSpPr>
            <a:spLocks noGrp="1"/>
          </p:cNvSpPr>
          <p:nvPr>
            <p:ph sz="quarter" idx="12" hasCustomPrompt="1"/>
          </p:nvPr>
        </p:nvSpPr>
        <p:spPr>
          <a:xfrm>
            <a:off x="6879463" y="5334111"/>
            <a:ext cx="6254917" cy="2387733"/>
          </a:xfrm>
          <a:prstGeom prst="rect">
            <a:avLst/>
          </a:prstGeom>
        </p:spPr>
        <p:txBody>
          <a:bodyPr/>
          <a:lstStyle>
            <a:lvl1pPr marL="0" marR="0" indent="0" algn="l" defTabSz="462620" eaLnBrk="1" fontAlgn="auto" latinLnBrk="0" hangingPunct="1">
              <a:lnSpc>
                <a:spcPct val="100000"/>
              </a:lnSpc>
              <a:spcBef>
                <a:spcPts val="0"/>
              </a:spcBef>
              <a:spcAft>
                <a:spcPts val="1200"/>
              </a:spcAft>
              <a:buClrTx/>
              <a:buSzTx/>
              <a:buFontTx/>
              <a:buNone/>
              <a:tabLst/>
              <a:defRPr sz="3200" b="1" baseline="0">
                <a:solidFill>
                  <a:schemeClr val="bg1"/>
                </a:solidFill>
                <a:latin typeface="+mn-lt"/>
                <a:ea typeface="+mj-ea"/>
              </a:defRPr>
            </a:lvl1pPr>
          </a:lstStyle>
          <a:p>
            <a:pPr lvl="0"/>
            <a:r>
              <a:rPr lang="en-US" altLang="ja-JP" dirty="0" smtClean="0"/>
              <a:t>Jul 2, 2018</a:t>
            </a:r>
            <a:br>
              <a:rPr lang="en-US" altLang="ja-JP" dirty="0" smtClean="0"/>
            </a:br>
            <a:r>
              <a:rPr lang="en-US" altLang="ja-JP" dirty="0" smtClean="0"/>
              <a:t>Rakuten Taro</a:t>
            </a:r>
            <a:br>
              <a:rPr lang="en-US" altLang="ja-JP" dirty="0" smtClean="0"/>
            </a:br>
            <a:r>
              <a:rPr lang="en-US" altLang="ja-JP" dirty="0" err="1" smtClean="0"/>
              <a:t>xxxxx</a:t>
            </a:r>
            <a:r>
              <a:rPr lang="en-US" altLang="ja-JP" dirty="0" smtClean="0"/>
              <a:t> Dept.</a:t>
            </a:r>
            <a:br>
              <a:rPr lang="en-US" altLang="ja-JP" dirty="0" smtClean="0"/>
            </a:br>
            <a:r>
              <a:rPr lang="en-US" altLang="ja-JP" dirty="0" smtClean="0"/>
              <a:t>Rakuten, Inc.</a:t>
            </a:r>
            <a:endParaRPr lang="ja-JP" altLang="en-US" dirty="0"/>
          </a:p>
        </p:txBody>
      </p:sp>
      <p:pic>
        <p:nvPicPr>
          <p:cNvPr id="9" name="図 8">
            <a:extLst>
              <a:ext uri="{FF2B5EF4-FFF2-40B4-BE49-F238E27FC236}">
                <a16:creationId xmlns:a16="http://schemas.microsoft.com/office/drawing/2014/main" xmlns="" id="{D1924A4E-C166-B947-BDD2-E17C91B57862}"/>
              </a:ext>
            </a:extLst>
          </p:cNvPr>
          <p:cNvPicPr>
            <a:picLocks noChangeAspect="1"/>
          </p:cNvPicPr>
          <p:nvPr userDrawn="1"/>
        </p:nvPicPr>
        <p:blipFill>
          <a:blip r:embed="rId2"/>
          <a:stretch>
            <a:fillRect/>
          </a:stretch>
        </p:blipFill>
        <p:spPr>
          <a:xfrm>
            <a:off x="679040" y="9064493"/>
            <a:ext cx="2520000" cy="743855"/>
          </a:xfrm>
          <a:prstGeom prst="rect">
            <a:avLst/>
          </a:prstGeom>
        </p:spPr>
      </p:pic>
    </p:spTree>
    <p:extLst>
      <p:ext uri="{BB962C8B-B14F-4D97-AF65-F5344CB8AC3E}">
        <p14:creationId xmlns:p14="http://schemas.microsoft.com/office/powerpoint/2010/main" val="2704385859"/>
      </p:ext>
    </p:extLst>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g_white">
    <p:spTree>
      <p:nvGrpSpPr>
        <p:cNvPr id="1" name=""/>
        <p:cNvGrpSpPr/>
        <p:nvPr/>
      </p:nvGrpSpPr>
      <p:grpSpPr>
        <a:xfrm>
          <a:off x="0" y="0"/>
          <a:ext cx="0" cy="0"/>
          <a:chOff x="0" y="0"/>
          <a:chExt cx="0" cy="0"/>
        </a:xfrm>
      </p:grpSpPr>
      <p:sp>
        <p:nvSpPr>
          <p:cNvPr id="25" name="Shape 25"/>
          <p:cNvSpPr>
            <a:spLocks noGrp="1"/>
          </p:cNvSpPr>
          <p:nvPr>
            <p:ph type="title" hasCustomPrompt="1"/>
          </p:nvPr>
        </p:nvSpPr>
        <p:spPr>
          <a:prstGeom prst="rect">
            <a:avLst/>
          </a:prstGeom>
        </p:spPr>
        <p:txBody>
          <a:bodyPr/>
          <a:lstStyle>
            <a:lvl1pPr>
              <a:defRPr/>
            </a:lvl1pPr>
          </a:lstStyle>
          <a:p>
            <a:r>
              <a:rPr lang="en-US" altLang="ja-JP" dirty="0"/>
              <a:t>Click to add title</a:t>
            </a:r>
            <a:endParaRPr dirty="0"/>
          </a:p>
        </p:txBody>
      </p:sp>
      <p:sp>
        <p:nvSpPr>
          <p:cNvPr id="11" name="テキスト ボックス 10"/>
          <p:cNvSpPr txBox="1"/>
          <p:nvPr userDrawn="1"/>
        </p:nvSpPr>
        <p:spPr>
          <a:xfrm>
            <a:off x="16656178" y="9565200"/>
            <a:ext cx="1146597" cy="4212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r" defTabSz="822546" rtl="0" fontAlgn="auto" latinLnBrk="0" hangingPunct="0">
              <a:lnSpc>
                <a:spcPct val="100000"/>
              </a:lnSpc>
              <a:spcBef>
                <a:spcPts val="0"/>
              </a:spcBef>
              <a:spcAft>
                <a:spcPts val="0"/>
              </a:spcAft>
              <a:buClrTx/>
              <a:buSzTx/>
              <a:buFontTx/>
              <a:buNone/>
              <a:tabLst/>
            </a:pPr>
            <a:fld id="{86CB4B4D-7CA3-9044-876B-883B54F8677D}" type="slidenum">
              <a:rPr lang="en-US" altLang="ja-JP" sz="1800" b="1" smtClean="0">
                <a:latin typeface="+mn-lt"/>
              </a:rPr>
              <a:pPr marL="0" marR="0" indent="0" algn="r" defTabSz="822546" rtl="0" fontAlgn="auto" latinLnBrk="0" hangingPunct="0">
                <a:lnSpc>
                  <a:spcPct val="100000"/>
                </a:lnSpc>
                <a:spcBef>
                  <a:spcPts val="0"/>
                </a:spcBef>
                <a:spcAft>
                  <a:spcPts val="0"/>
                </a:spcAft>
                <a:buClrTx/>
                <a:buSzTx/>
                <a:buFontTx/>
                <a:buNone/>
                <a:tabLst/>
              </a:pPr>
              <a:t>‹#›</a:t>
            </a:fld>
            <a:endParaRPr kumimoji="0" lang="ja-JP" altLang="en-US" sz="1800" b="1" i="0" u="none" strike="noStrike" cap="none" spc="0" normalizeH="0" baseline="0" dirty="0">
              <a:ln>
                <a:noFill/>
              </a:ln>
              <a:solidFill>
                <a:srgbClr val="000000"/>
              </a:solidFill>
              <a:effectLst/>
              <a:uFillTx/>
              <a:latin typeface="+mn-lt"/>
              <a:ea typeface="メイリオ" panose="020B0604030504040204" pitchFamily="50" charset="-128"/>
              <a:cs typeface="メイリオ" panose="020B0604030504040204" pitchFamily="50" charset="-128"/>
              <a:sym typeface="ヒラギノ角ゴ ProN W3"/>
            </a:endParaRPr>
          </a:p>
        </p:txBody>
      </p:sp>
      <p:sp>
        <p:nvSpPr>
          <p:cNvPr id="9" name="コンテンツ プレースホルダー 2"/>
          <p:cNvSpPr>
            <a:spLocks noGrp="1"/>
          </p:cNvSpPr>
          <p:nvPr userDrawn="1">
            <p:ph sz="quarter" idx="10" hasCustomPrompt="1"/>
          </p:nvPr>
        </p:nvSpPr>
        <p:spPr>
          <a:xfrm>
            <a:off x="677791" y="1543050"/>
            <a:ext cx="16962509" cy="7740650"/>
          </a:xfrm>
          <a:prstGeom prst="rect">
            <a:avLst/>
          </a:prstGeom>
        </p:spPr>
        <p:txBody>
          <a:bodyPr/>
          <a:lstStyle>
            <a:lvl1pPr marL="0" indent="0">
              <a:lnSpc>
                <a:spcPct val="100000"/>
              </a:lnSpc>
              <a:spcAft>
                <a:spcPts val="1200"/>
              </a:spcAft>
              <a:defRPr sz="2800" baseline="0">
                <a:latin typeface="+mn-lt"/>
                <a:ea typeface="+mn-ea"/>
              </a:defRPr>
            </a:lvl1pPr>
            <a:lvl2pPr marL="540000" indent="-360000">
              <a:lnSpc>
                <a:spcPct val="100000"/>
              </a:lnSpc>
              <a:spcAft>
                <a:spcPts val="1200"/>
              </a:spcAft>
              <a:defRPr sz="2400" baseline="0">
                <a:latin typeface="+mn-ea"/>
                <a:ea typeface="+mn-ea"/>
              </a:defRPr>
            </a:lvl2pPr>
            <a:lvl3pPr marL="1080000" indent="-360000">
              <a:lnSpc>
                <a:spcPct val="100000"/>
              </a:lnSpc>
              <a:spcAft>
                <a:spcPts val="1200"/>
              </a:spcAft>
              <a:defRPr sz="2400">
                <a:latin typeface="+mn-ea"/>
                <a:ea typeface="+mn-ea"/>
              </a:defRPr>
            </a:lvl3pPr>
            <a:lvl4pPr marL="1620000" indent="-360000">
              <a:lnSpc>
                <a:spcPct val="100000"/>
              </a:lnSpc>
              <a:spcAft>
                <a:spcPts val="1200"/>
              </a:spcAft>
              <a:defRPr sz="2400">
                <a:latin typeface="+mn-ea"/>
                <a:ea typeface="+mn-ea"/>
              </a:defRPr>
            </a:lvl4pPr>
            <a:lvl5pPr marL="2160000" indent="-360000">
              <a:lnSpc>
                <a:spcPct val="100000"/>
              </a:lnSpc>
              <a:spcAft>
                <a:spcPts val="1200"/>
              </a:spcAft>
              <a:defRPr sz="2400">
                <a:latin typeface="+mn-ea"/>
                <a:ea typeface="+mn-ea"/>
              </a:defRPr>
            </a:lvl5pPr>
            <a:lvl6pPr marL="2700000" indent="-360000">
              <a:lnSpc>
                <a:spcPct val="100000"/>
              </a:lnSpc>
              <a:spcAft>
                <a:spcPts val="1200"/>
              </a:spcAft>
              <a:defRPr sz="2400">
                <a:latin typeface="+mn-ea"/>
                <a:ea typeface="+mn-ea"/>
              </a:defRPr>
            </a:lvl6pPr>
            <a:lvl7pPr marL="3240000" indent="-360000">
              <a:lnSpc>
                <a:spcPct val="100000"/>
              </a:lnSpc>
              <a:spcAft>
                <a:spcPts val="1200"/>
              </a:spcAft>
              <a:defRPr sz="2400">
                <a:latin typeface="+mn-ea"/>
                <a:ea typeface="+mn-ea"/>
              </a:defRPr>
            </a:lvl7pPr>
            <a:lvl8pPr marL="3780000" indent="-360000">
              <a:lnSpc>
                <a:spcPct val="100000"/>
              </a:lnSpc>
              <a:spcAft>
                <a:spcPts val="1200"/>
              </a:spcAft>
              <a:defRPr sz="2400">
                <a:latin typeface="+mn-ea"/>
                <a:ea typeface="+mn-ea"/>
              </a:defRPr>
            </a:lvl8pPr>
            <a:lvl9pPr marL="4320000" indent="-360000">
              <a:lnSpc>
                <a:spcPct val="100000"/>
              </a:lnSpc>
              <a:spcAft>
                <a:spcPts val="1200"/>
              </a:spcAft>
              <a:defRPr sz="2400">
                <a:latin typeface="+mn-ea"/>
                <a:ea typeface="+mn-ea"/>
              </a:defRPr>
            </a:lvl9pPr>
          </a:lstStyle>
          <a:p>
            <a:pPr lvl="0"/>
            <a:r>
              <a:rPr kumimoji="1" lang="en-US" altLang="ja-JP" dirty="0"/>
              <a:t>Click to add object</a:t>
            </a:r>
            <a:endParaRPr kumimoji="1" lang="ja-JP" altLang="en-US" dirty="0"/>
          </a:p>
        </p:txBody>
      </p:sp>
      <p:pic>
        <p:nvPicPr>
          <p:cNvPr id="8" name="図 7">
            <a:extLst>
              <a:ext uri="{FF2B5EF4-FFF2-40B4-BE49-F238E27FC236}">
                <a16:creationId xmlns:a16="http://schemas.microsoft.com/office/drawing/2014/main" xmlns="" id="{C7D3F71D-126C-FD49-9028-13F46FF6120C}"/>
              </a:ext>
            </a:extLst>
          </p:cNvPr>
          <p:cNvPicPr>
            <a:picLocks noChangeAspect="1"/>
          </p:cNvPicPr>
          <p:nvPr userDrawn="1"/>
        </p:nvPicPr>
        <p:blipFill>
          <a:blip r:embed="rId2"/>
          <a:stretch>
            <a:fillRect/>
          </a:stretch>
        </p:blipFill>
        <p:spPr>
          <a:xfrm>
            <a:off x="648000" y="9540000"/>
            <a:ext cx="432000" cy="432000"/>
          </a:xfrm>
          <a:prstGeom prst="rect">
            <a:avLst/>
          </a:prstGeom>
        </p:spPr>
      </p:pic>
    </p:spTree>
    <p:extLst>
      <p:ext uri="{BB962C8B-B14F-4D97-AF65-F5344CB8AC3E}">
        <p14:creationId xmlns:p14="http://schemas.microsoft.com/office/powerpoint/2010/main" val="3326658704"/>
      </p:ext>
    </p:extLst>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bg_gray">
    <p:bg>
      <p:bgPr>
        <a:solidFill>
          <a:srgbClr val="DDDDDD"/>
        </a:solidFill>
        <a:effectLst/>
      </p:bgPr>
    </p:bg>
    <p:spTree>
      <p:nvGrpSpPr>
        <p:cNvPr id="1" name=""/>
        <p:cNvGrpSpPr/>
        <p:nvPr/>
      </p:nvGrpSpPr>
      <p:grpSpPr>
        <a:xfrm>
          <a:off x="0" y="0"/>
          <a:ext cx="0" cy="0"/>
          <a:chOff x="0" y="0"/>
          <a:chExt cx="0" cy="0"/>
        </a:xfrm>
      </p:grpSpPr>
      <p:sp>
        <p:nvSpPr>
          <p:cNvPr id="35" name="Shape 35"/>
          <p:cNvSpPr>
            <a:spLocks noGrp="1"/>
          </p:cNvSpPr>
          <p:nvPr>
            <p:ph type="title" hasCustomPrompt="1"/>
          </p:nvPr>
        </p:nvSpPr>
        <p:spPr>
          <a:xfrm>
            <a:off x="677791" y="482452"/>
            <a:ext cx="16962509" cy="809376"/>
          </a:xfrm>
          <a:prstGeom prst="rect">
            <a:avLst/>
          </a:prstGeom>
        </p:spPr>
        <p:txBody>
          <a:bodyPr/>
          <a:lstStyle>
            <a:lvl1pPr>
              <a:defRPr>
                <a:latin typeface="+mj-lt"/>
              </a:defRPr>
            </a:lvl1pPr>
          </a:lstStyle>
          <a:p>
            <a:r>
              <a:rPr lang="en-US" altLang="ja-JP" dirty="0"/>
              <a:t>Click to add title</a:t>
            </a:r>
            <a:endParaRPr dirty="0"/>
          </a:p>
        </p:txBody>
      </p:sp>
      <p:sp>
        <p:nvSpPr>
          <p:cNvPr id="12" name="テキスト ボックス 11"/>
          <p:cNvSpPr txBox="1"/>
          <p:nvPr userDrawn="1"/>
        </p:nvSpPr>
        <p:spPr>
          <a:xfrm>
            <a:off x="16656178" y="9565200"/>
            <a:ext cx="1146597" cy="4212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r" defTabSz="822546" rtl="0" fontAlgn="auto" latinLnBrk="0" hangingPunct="0">
              <a:lnSpc>
                <a:spcPct val="100000"/>
              </a:lnSpc>
              <a:spcBef>
                <a:spcPts val="0"/>
              </a:spcBef>
              <a:spcAft>
                <a:spcPts val="0"/>
              </a:spcAft>
              <a:buClrTx/>
              <a:buSzTx/>
              <a:buFontTx/>
              <a:buNone/>
              <a:tabLst/>
            </a:pPr>
            <a:fld id="{86CB4B4D-7CA3-9044-876B-883B54F8677D}" type="slidenum">
              <a:rPr lang="en-US" altLang="ja-JP" sz="1800" b="1" smtClean="0">
                <a:latin typeface="+mn-lt"/>
              </a:rPr>
              <a:pPr marL="0" marR="0" indent="0" algn="r" defTabSz="822546" rtl="0" fontAlgn="auto" latinLnBrk="0" hangingPunct="0">
                <a:lnSpc>
                  <a:spcPct val="100000"/>
                </a:lnSpc>
                <a:spcBef>
                  <a:spcPts val="0"/>
                </a:spcBef>
                <a:spcAft>
                  <a:spcPts val="0"/>
                </a:spcAft>
                <a:buClrTx/>
                <a:buSzTx/>
                <a:buFontTx/>
                <a:buNone/>
                <a:tabLst/>
              </a:pPr>
              <a:t>‹#›</a:t>
            </a:fld>
            <a:endParaRPr kumimoji="0" lang="ja-JP" altLang="en-US" sz="1800" b="1" i="0" u="none" strike="noStrike" cap="none" spc="0" normalizeH="0" baseline="0" dirty="0">
              <a:ln>
                <a:noFill/>
              </a:ln>
              <a:solidFill>
                <a:srgbClr val="000000"/>
              </a:solidFill>
              <a:effectLst/>
              <a:uFillTx/>
              <a:latin typeface="+mn-lt"/>
              <a:ea typeface="メイリオ" panose="020B0604030504040204" pitchFamily="50" charset="-128"/>
              <a:cs typeface="メイリオ" panose="020B0604030504040204" pitchFamily="50" charset="-128"/>
              <a:sym typeface="ヒラギノ角ゴ ProN W3"/>
            </a:endParaRPr>
          </a:p>
        </p:txBody>
      </p:sp>
      <p:sp>
        <p:nvSpPr>
          <p:cNvPr id="6" name="コンテンツ プレースホルダー 2"/>
          <p:cNvSpPr>
            <a:spLocks noGrp="1"/>
          </p:cNvSpPr>
          <p:nvPr>
            <p:ph sz="quarter" idx="10" hasCustomPrompt="1"/>
          </p:nvPr>
        </p:nvSpPr>
        <p:spPr>
          <a:xfrm>
            <a:off x="677791" y="1543050"/>
            <a:ext cx="16962509" cy="7740650"/>
          </a:xfrm>
          <a:prstGeom prst="rect">
            <a:avLst/>
          </a:prstGeom>
        </p:spPr>
        <p:txBody>
          <a:bodyPr/>
          <a:lstStyle>
            <a:lvl1pPr marL="0" indent="0">
              <a:lnSpc>
                <a:spcPct val="100000"/>
              </a:lnSpc>
              <a:spcAft>
                <a:spcPts val="1200"/>
              </a:spcAft>
              <a:defRPr sz="2800" baseline="0">
                <a:latin typeface="+mn-lt"/>
                <a:ea typeface="+mn-ea"/>
              </a:defRPr>
            </a:lvl1pPr>
            <a:lvl2pPr marL="540000" indent="-360000">
              <a:lnSpc>
                <a:spcPct val="100000"/>
              </a:lnSpc>
              <a:spcAft>
                <a:spcPts val="1200"/>
              </a:spcAft>
              <a:defRPr sz="2400" baseline="0">
                <a:latin typeface="+mn-ea"/>
                <a:ea typeface="+mn-ea"/>
              </a:defRPr>
            </a:lvl2pPr>
            <a:lvl3pPr marL="1080000" indent="-360000">
              <a:lnSpc>
                <a:spcPct val="100000"/>
              </a:lnSpc>
              <a:spcAft>
                <a:spcPts val="1200"/>
              </a:spcAft>
              <a:defRPr sz="2400">
                <a:latin typeface="+mn-ea"/>
                <a:ea typeface="+mn-ea"/>
              </a:defRPr>
            </a:lvl3pPr>
            <a:lvl4pPr marL="1620000" indent="-360000">
              <a:lnSpc>
                <a:spcPct val="100000"/>
              </a:lnSpc>
              <a:spcAft>
                <a:spcPts val="1200"/>
              </a:spcAft>
              <a:defRPr sz="2400">
                <a:latin typeface="+mn-ea"/>
                <a:ea typeface="+mn-ea"/>
              </a:defRPr>
            </a:lvl4pPr>
            <a:lvl5pPr marL="2160000" indent="-360000">
              <a:lnSpc>
                <a:spcPct val="100000"/>
              </a:lnSpc>
              <a:spcAft>
                <a:spcPts val="1200"/>
              </a:spcAft>
              <a:defRPr sz="2400">
                <a:latin typeface="+mn-ea"/>
                <a:ea typeface="+mn-ea"/>
              </a:defRPr>
            </a:lvl5pPr>
            <a:lvl6pPr marL="2700000" indent="-360000">
              <a:lnSpc>
                <a:spcPct val="100000"/>
              </a:lnSpc>
              <a:spcAft>
                <a:spcPts val="1200"/>
              </a:spcAft>
              <a:defRPr sz="2400">
                <a:latin typeface="+mn-ea"/>
                <a:ea typeface="+mn-ea"/>
              </a:defRPr>
            </a:lvl6pPr>
            <a:lvl7pPr marL="3240000" indent="-360000">
              <a:lnSpc>
                <a:spcPct val="100000"/>
              </a:lnSpc>
              <a:spcAft>
                <a:spcPts val="1200"/>
              </a:spcAft>
              <a:defRPr sz="2400">
                <a:latin typeface="+mn-ea"/>
                <a:ea typeface="+mn-ea"/>
              </a:defRPr>
            </a:lvl7pPr>
            <a:lvl8pPr marL="3780000" indent="-360000">
              <a:lnSpc>
                <a:spcPct val="100000"/>
              </a:lnSpc>
              <a:spcAft>
                <a:spcPts val="1200"/>
              </a:spcAft>
              <a:defRPr sz="2400">
                <a:latin typeface="+mn-ea"/>
                <a:ea typeface="+mn-ea"/>
              </a:defRPr>
            </a:lvl8pPr>
            <a:lvl9pPr marL="4320000" indent="-360000">
              <a:lnSpc>
                <a:spcPct val="100000"/>
              </a:lnSpc>
              <a:spcAft>
                <a:spcPts val="1200"/>
              </a:spcAft>
              <a:defRPr sz="2400">
                <a:latin typeface="+mn-ea"/>
                <a:ea typeface="+mn-ea"/>
              </a:defRPr>
            </a:lvl9pPr>
          </a:lstStyle>
          <a:p>
            <a:pPr lvl="0"/>
            <a:r>
              <a:rPr kumimoji="1" lang="en-US" altLang="ja-JP" dirty="0"/>
              <a:t>Click to add object</a:t>
            </a:r>
            <a:endParaRPr kumimoji="1" lang="ja-JP" altLang="en-US" dirty="0"/>
          </a:p>
        </p:txBody>
      </p:sp>
      <p:pic>
        <p:nvPicPr>
          <p:cNvPr id="10" name="図 9">
            <a:extLst>
              <a:ext uri="{FF2B5EF4-FFF2-40B4-BE49-F238E27FC236}">
                <a16:creationId xmlns:a16="http://schemas.microsoft.com/office/drawing/2014/main" xmlns="" id="{9D100D2D-8F81-C042-A38F-A400330F2FB7}"/>
              </a:ext>
            </a:extLst>
          </p:cNvPr>
          <p:cNvPicPr>
            <a:picLocks noChangeAspect="1"/>
          </p:cNvPicPr>
          <p:nvPr userDrawn="1"/>
        </p:nvPicPr>
        <p:blipFill>
          <a:blip r:embed="rId2"/>
          <a:stretch>
            <a:fillRect/>
          </a:stretch>
        </p:blipFill>
        <p:spPr>
          <a:xfrm>
            <a:off x="648000" y="9540000"/>
            <a:ext cx="432000" cy="432000"/>
          </a:xfrm>
          <a:prstGeom prst="rect">
            <a:avLst/>
          </a:prstGeom>
        </p:spPr>
      </p:pic>
    </p:spTree>
    <p:extLst>
      <p:ext uri="{BB962C8B-B14F-4D97-AF65-F5344CB8AC3E}">
        <p14:creationId xmlns:p14="http://schemas.microsoft.com/office/powerpoint/2010/main" val="3380705433"/>
      </p:ext>
    </p:extLst>
  </p:cSld>
  <p:clrMapOvr>
    <a:masterClrMapping/>
  </p:clrMapOvr>
  <p:transition spd="med"/>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bg_red">
    <p:bg>
      <p:bgRef idx="1001">
        <a:schemeClr val="bg2"/>
      </p:bgRef>
    </p:bg>
    <p:spTree>
      <p:nvGrpSpPr>
        <p:cNvPr id="1" name=""/>
        <p:cNvGrpSpPr/>
        <p:nvPr/>
      </p:nvGrpSpPr>
      <p:grpSpPr>
        <a:xfrm>
          <a:off x="0" y="0"/>
          <a:ext cx="0" cy="0"/>
          <a:chOff x="0" y="0"/>
          <a:chExt cx="0" cy="0"/>
        </a:xfrm>
      </p:grpSpPr>
      <p:sp>
        <p:nvSpPr>
          <p:cNvPr id="45" name="Shape 45"/>
          <p:cNvSpPr>
            <a:spLocks noGrp="1"/>
          </p:cNvSpPr>
          <p:nvPr>
            <p:ph type="title" hasCustomPrompt="1"/>
          </p:nvPr>
        </p:nvSpPr>
        <p:spPr>
          <a:xfrm>
            <a:off x="677791" y="482452"/>
            <a:ext cx="16962509" cy="809376"/>
          </a:xfrm>
          <a:prstGeom prst="rect">
            <a:avLst/>
          </a:prstGeom>
        </p:spPr>
        <p:txBody>
          <a:bodyPr/>
          <a:lstStyle>
            <a:lvl1pPr>
              <a:defRPr>
                <a:solidFill>
                  <a:srgbClr val="FFFFFF"/>
                </a:solidFill>
                <a:latin typeface="+mj-lt"/>
                <a:ea typeface="+mj-ea"/>
              </a:defRPr>
            </a:lvl1pPr>
          </a:lstStyle>
          <a:p>
            <a:r>
              <a:rPr lang="en-US" altLang="ja-JP" dirty="0"/>
              <a:t>Click to add title</a:t>
            </a:r>
            <a:endParaRPr dirty="0"/>
          </a:p>
        </p:txBody>
      </p:sp>
      <p:sp>
        <p:nvSpPr>
          <p:cNvPr id="12" name="テキスト ボックス 11"/>
          <p:cNvSpPr txBox="1"/>
          <p:nvPr userDrawn="1"/>
        </p:nvSpPr>
        <p:spPr>
          <a:xfrm>
            <a:off x="16656178" y="9565200"/>
            <a:ext cx="1146597" cy="4212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r" defTabSz="822546" rtl="0" fontAlgn="auto" latinLnBrk="0" hangingPunct="0">
              <a:lnSpc>
                <a:spcPct val="100000"/>
              </a:lnSpc>
              <a:spcBef>
                <a:spcPts val="0"/>
              </a:spcBef>
              <a:spcAft>
                <a:spcPts val="0"/>
              </a:spcAft>
              <a:buClrTx/>
              <a:buSzTx/>
              <a:buFontTx/>
              <a:buNone/>
              <a:tabLst/>
            </a:pPr>
            <a:fld id="{86CB4B4D-7CA3-9044-876B-883B54F8677D}" type="slidenum">
              <a:rPr lang="en-US" altLang="ja-JP" sz="1800" b="1" smtClean="0">
                <a:solidFill>
                  <a:schemeClr val="tx1"/>
                </a:solidFill>
                <a:latin typeface="+mn-lt"/>
              </a:rPr>
              <a:pPr marL="0" marR="0" indent="0" algn="r" defTabSz="822546" rtl="0" fontAlgn="auto" latinLnBrk="0" hangingPunct="0">
                <a:lnSpc>
                  <a:spcPct val="100000"/>
                </a:lnSpc>
                <a:spcBef>
                  <a:spcPts val="0"/>
                </a:spcBef>
                <a:spcAft>
                  <a:spcPts val="0"/>
                </a:spcAft>
                <a:buClrTx/>
                <a:buSzTx/>
                <a:buFontTx/>
                <a:buNone/>
                <a:tabLst/>
              </a:pPr>
              <a:t>‹#›</a:t>
            </a:fld>
            <a:endParaRPr kumimoji="0" lang="ja-JP" altLang="en-US" sz="1800" b="1" i="0" u="none" strike="noStrike" cap="none" spc="0" normalizeH="0" baseline="0" dirty="0">
              <a:ln>
                <a:noFill/>
              </a:ln>
              <a:solidFill>
                <a:schemeClr val="tx1"/>
              </a:solidFill>
              <a:effectLst/>
              <a:uFillTx/>
              <a:latin typeface="+mn-lt"/>
              <a:ea typeface="メイリオ" panose="020B0604030504040204" pitchFamily="50" charset="-128"/>
              <a:cs typeface="メイリオ" panose="020B0604030504040204" pitchFamily="50" charset="-128"/>
              <a:sym typeface="ヒラギノ角ゴ ProN W3"/>
            </a:endParaRPr>
          </a:p>
        </p:txBody>
      </p:sp>
      <p:sp>
        <p:nvSpPr>
          <p:cNvPr id="6" name="コンテンツ プレースホルダー 2"/>
          <p:cNvSpPr>
            <a:spLocks noGrp="1"/>
          </p:cNvSpPr>
          <p:nvPr>
            <p:ph sz="quarter" idx="10" hasCustomPrompt="1"/>
          </p:nvPr>
        </p:nvSpPr>
        <p:spPr>
          <a:xfrm>
            <a:off x="677791" y="1543050"/>
            <a:ext cx="16962509" cy="7740650"/>
          </a:xfrm>
          <a:prstGeom prst="rect">
            <a:avLst/>
          </a:prstGeom>
        </p:spPr>
        <p:txBody>
          <a:bodyPr/>
          <a:lstStyle>
            <a:lvl1pPr marL="0" indent="0">
              <a:lnSpc>
                <a:spcPct val="100000"/>
              </a:lnSpc>
              <a:spcAft>
                <a:spcPts val="1200"/>
              </a:spcAft>
              <a:defRPr sz="2800" baseline="0">
                <a:solidFill>
                  <a:schemeClr val="tx1"/>
                </a:solidFill>
                <a:latin typeface="+mn-lt"/>
                <a:ea typeface="+mn-ea"/>
              </a:defRPr>
            </a:lvl1pPr>
            <a:lvl2pPr marL="540000" indent="-360000">
              <a:lnSpc>
                <a:spcPct val="100000"/>
              </a:lnSpc>
              <a:spcAft>
                <a:spcPts val="1200"/>
              </a:spcAft>
              <a:defRPr sz="2400" baseline="0">
                <a:solidFill>
                  <a:schemeClr val="bg1"/>
                </a:solidFill>
                <a:latin typeface="+mn-ea"/>
                <a:ea typeface="+mn-ea"/>
              </a:defRPr>
            </a:lvl2pPr>
            <a:lvl3pPr marL="1080000" indent="-360000">
              <a:lnSpc>
                <a:spcPct val="100000"/>
              </a:lnSpc>
              <a:spcAft>
                <a:spcPts val="1200"/>
              </a:spcAft>
              <a:defRPr sz="2400">
                <a:solidFill>
                  <a:schemeClr val="bg1"/>
                </a:solidFill>
                <a:latin typeface="+mn-ea"/>
                <a:ea typeface="+mn-ea"/>
              </a:defRPr>
            </a:lvl3pPr>
            <a:lvl4pPr marL="1620000" indent="-360000">
              <a:lnSpc>
                <a:spcPct val="100000"/>
              </a:lnSpc>
              <a:spcAft>
                <a:spcPts val="1200"/>
              </a:spcAft>
              <a:defRPr sz="2400">
                <a:solidFill>
                  <a:schemeClr val="bg1"/>
                </a:solidFill>
                <a:latin typeface="+mn-ea"/>
                <a:ea typeface="+mn-ea"/>
              </a:defRPr>
            </a:lvl4pPr>
            <a:lvl5pPr marL="2160000" indent="-360000">
              <a:lnSpc>
                <a:spcPct val="100000"/>
              </a:lnSpc>
              <a:spcAft>
                <a:spcPts val="1200"/>
              </a:spcAft>
              <a:defRPr sz="2400">
                <a:solidFill>
                  <a:schemeClr val="bg1"/>
                </a:solidFill>
                <a:latin typeface="+mn-ea"/>
                <a:ea typeface="+mn-ea"/>
              </a:defRPr>
            </a:lvl5pPr>
            <a:lvl6pPr marL="2700000" indent="-360000">
              <a:lnSpc>
                <a:spcPct val="100000"/>
              </a:lnSpc>
              <a:spcAft>
                <a:spcPts val="1200"/>
              </a:spcAft>
              <a:defRPr sz="2400">
                <a:solidFill>
                  <a:schemeClr val="bg1"/>
                </a:solidFill>
                <a:latin typeface="+mn-ea"/>
                <a:ea typeface="+mn-ea"/>
              </a:defRPr>
            </a:lvl6pPr>
            <a:lvl7pPr marL="3240000" indent="-360000">
              <a:lnSpc>
                <a:spcPct val="100000"/>
              </a:lnSpc>
              <a:spcAft>
                <a:spcPts val="1200"/>
              </a:spcAft>
              <a:defRPr sz="2400">
                <a:solidFill>
                  <a:schemeClr val="bg1"/>
                </a:solidFill>
                <a:latin typeface="+mn-ea"/>
                <a:ea typeface="+mn-ea"/>
              </a:defRPr>
            </a:lvl7pPr>
            <a:lvl8pPr marL="3780000" indent="-360000">
              <a:lnSpc>
                <a:spcPct val="100000"/>
              </a:lnSpc>
              <a:spcAft>
                <a:spcPts val="1200"/>
              </a:spcAft>
              <a:defRPr sz="2400">
                <a:solidFill>
                  <a:schemeClr val="bg1"/>
                </a:solidFill>
                <a:latin typeface="+mn-ea"/>
                <a:ea typeface="+mn-ea"/>
              </a:defRPr>
            </a:lvl8pPr>
            <a:lvl9pPr marL="4320000" indent="-360000">
              <a:lnSpc>
                <a:spcPct val="100000"/>
              </a:lnSpc>
              <a:spcAft>
                <a:spcPts val="1200"/>
              </a:spcAft>
              <a:defRPr sz="2400">
                <a:solidFill>
                  <a:schemeClr val="bg1"/>
                </a:solidFill>
                <a:latin typeface="+mn-ea"/>
                <a:ea typeface="+mn-ea"/>
              </a:defRPr>
            </a:lvl9pPr>
          </a:lstStyle>
          <a:p>
            <a:pPr lvl="0"/>
            <a:r>
              <a:rPr kumimoji="1" lang="en-US" altLang="ja-JP" dirty="0"/>
              <a:t>Click to add object</a:t>
            </a:r>
            <a:endParaRPr kumimoji="1" lang="ja-JP" altLang="en-US" dirty="0"/>
          </a:p>
        </p:txBody>
      </p:sp>
      <p:pic>
        <p:nvPicPr>
          <p:cNvPr id="8" name="図 7">
            <a:extLst>
              <a:ext uri="{FF2B5EF4-FFF2-40B4-BE49-F238E27FC236}">
                <a16:creationId xmlns:a16="http://schemas.microsoft.com/office/drawing/2014/main" xmlns="" id="{94F26A1B-052C-934C-8243-5CF21F7E895F}"/>
              </a:ext>
            </a:extLst>
          </p:cNvPr>
          <p:cNvPicPr>
            <a:picLocks noChangeAspect="1"/>
          </p:cNvPicPr>
          <p:nvPr userDrawn="1"/>
        </p:nvPicPr>
        <p:blipFill>
          <a:blip r:embed="rId2"/>
          <a:stretch>
            <a:fillRect/>
          </a:stretch>
        </p:blipFill>
        <p:spPr>
          <a:xfrm>
            <a:off x="648000" y="9540000"/>
            <a:ext cx="432000" cy="432000"/>
          </a:xfrm>
          <a:prstGeom prst="rect">
            <a:avLst/>
          </a:prstGeom>
        </p:spPr>
      </p:pic>
    </p:spTree>
    <p:extLst>
      <p:ext uri="{BB962C8B-B14F-4D97-AF65-F5344CB8AC3E}">
        <p14:creationId xmlns:p14="http://schemas.microsoft.com/office/powerpoint/2010/main" val="3021820152"/>
      </p:ext>
    </p:extLst>
  </p:cSld>
  <p:clrMapOvr>
    <a:overrideClrMapping bg1="dk1" tx1="lt1" bg2="dk2" tx2="lt2" accent1="accent1" accent2="accent2" accent3="accent3" accent4="accent4" accent5="accent5" accent6="accent6" hlink="hlink" folHlink="folHlink"/>
  </p:clrMapOvr>
  <p:transition spd="med"/>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reserve="1">
  <p:cSld name="full-image">
    <p:spTree>
      <p:nvGrpSpPr>
        <p:cNvPr id="1" name=""/>
        <p:cNvGrpSpPr/>
        <p:nvPr/>
      </p:nvGrpSpPr>
      <p:grpSpPr>
        <a:xfrm>
          <a:off x="0" y="0"/>
          <a:ext cx="0" cy="0"/>
          <a:chOff x="0" y="0"/>
          <a:chExt cx="0" cy="0"/>
        </a:xfrm>
      </p:grpSpPr>
      <p:sp>
        <p:nvSpPr>
          <p:cNvPr id="52" name="Shape 52"/>
          <p:cNvSpPr>
            <a:spLocks noGrp="1"/>
          </p:cNvSpPr>
          <p:nvPr>
            <p:ph type="pic" idx="13" hasCustomPrompt="1"/>
          </p:nvPr>
        </p:nvSpPr>
        <p:spPr>
          <a:xfrm>
            <a:off x="0" y="0"/>
            <a:ext cx="18287999" cy="10285413"/>
          </a:xfrm>
          <a:prstGeom prst="rect">
            <a:avLst/>
          </a:prstGeom>
        </p:spPr>
        <p:txBody>
          <a:bodyPr lIns="91439" tIns="45719" rIns="91439" bIns="45719" anchor="t">
            <a:noAutofit/>
          </a:bodyPr>
          <a:lstStyle>
            <a:lvl1pPr>
              <a:defRPr/>
            </a:lvl1pPr>
          </a:lstStyle>
          <a:p>
            <a:r>
              <a:rPr lang="en-US" altLang="ja-JP" dirty="0"/>
              <a:t>Click icon to add full image</a:t>
            </a:r>
            <a:endParaRPr dirty="0"/>
          </a:p>
        </p:txBody>
      </p:sp>
    </p:spTree>
    <p:extLst>
      <p:ext uri="{BB962C8B-B14F-4D97-AF65-F5344CB8AC3E}">
        <p14:creationId xmlns:p14="http://schemas.microsoft.com/office/powerpoint/2010/main" val="2992554598"/>
      </p:ext>
    </p:extLst>
  </p:cSld>
  <p:clrMapOvr>
    <a:masterClrMapping/>
  </p:clrMapOvr>
  <p:transition spd="med"/>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back-cover1">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xmlns="" id="{118A87AD-9008-2A46-82EB-133D131851AC}"/>
              </a:ext>
            </a:extLst>
          </p:cNvPr>
          <p:cNvPicPr>
            <a:picLocks noChangeAspect="1"/>
          </p:cNvPicPr>
          <p:nvPr userDrawn="1"/>
        </p:nvPicPr>
        <p:blipFill>
          <a:blip r:embed="rId2"/>
          <a:stretch>
            <a:fillRect/>
          </a:stretch>
        </p:blipFill>
        <p:spPr>
          <a:xfrm>
            <a:off x="7344000" y="4572000"/>
            <a:ext cx="3600000" cy="1062654"/>
          </a:xfrm>
          <a:prstGeom prst="rect">
            <a:avLst/>
          </a:prstGeom>
        </p:spPr>
      </p:pic>
    </p:spTree>
    <p:extLst>
      <p:ext uri="{BB962C8B-B14F-4D97-AF65-F5344CB8AC3E}">
        <p14:creationId xmlns:p14="http://schemas.microsoft.com/office/powerpoint/2010/main" val="1810565116"/>
      </p:ext>
    </p:extLst>
  </p:cSld>
  <p:clrMapOvr>
    <a:masterClrMapping/>
  </p:clrMapOvr>
  <p:transition spd="med"/>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back-cover2">
    <p:bg>
      <p:bgPr>
        <a:solidFill>
          <a:schemeClr val="bg2"/>
        </a:solidFill>
        <a:effectLst/>
      </p:bgPr>
    </p:bg>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xmlns="" id="{94209BAA-9506-4F46-9328-2D8DE6658F52}"/>
              </a:ext>
            </a:extLst>
          </p:cNvPr>
          <p:cNvPicPr>
            <a:picLocks noChangeAspect="1"/>
          </p:cNvPicPr>
          <p:nvPr userDrawn="1"/>
        </p:nvPicPr>
        <p:blipFill>
          <a:blip r:embed="rId2"/>
          <a:stretch>
            <a:fillRect/>
          </a:stretch>
        </p:blipFill>
        <p:spPr>
          <a:xfrm>
            <a:off x="7344000" y="4572000"/>
            <a:ext cx="3600000" cy="1062651"/>
          </a:xfrm>
          <a:prstGeom prst="rect">
            <a:avLst/>
          </a:prstGeom>
        </p:spPr>
      </p:pic>
    </p:spTree>
    <p:extLst>
      <p:ext uri="{BB962C8B-B14F-4D97-AF65-F5344CB8AC3E}">
        <p14:creationId xmlns:p14="http://schemas.microsoft.com/office/powerpoint/2010/main" val="2741414064"/>
      </p:ext>
    </p:extLst>
  </p:cSld>
  <p:clrMapOvr>
    <a:overrideClrMapping bg1="dk1" tx1="lt1" bg2="dk2" tx2="lt2" accent1="accent1" accent2="accent2" accent3="accent3" accent4="accent4" accent5="accent5" accent6="accent6" hlink="hlink" folHlink="folHlink"/>
  </p:clrMapOvr>
  <p:transition spd="med"/>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5" name="Shape 5"/>
          <p:cNvSpPr>
            <a:spLocks noGrp="1"/>
          </p:cNvSpPr>
          <p:nvPr>
            <p:ph type="title"/>
          </p:nvPr>
        </p:nvSpPr>
        <p:spPr>
          <a:xfrm>
            <a:off x="677791" y="482453"/>
            <a:ext cx="16962509" cy="809376"/>
          </a:xfrm>
          <a:prstGeom prst="rect">
            <a:avLst/>
          </a:prstGeom>
          <a:ln w="12700">
            <a:miter lim="400000"/>
          </a:ln>
          <a:extLst>
            <a:ext uri="{C572A759-6A51-4108-AA02-DFA0A04FC94B}">
              <ma14:wrappingTextBoxFlag xmlns:ma14="http://schemas.microsoft.com/office/mac/drawingml/2011/main" val="1"/>
            </a:ext>
          </a:extLst>
        </p:spPr>
        <p:txBody>
          <a:bodyPr lIns="71436" tIns="71436" rIns="71436" bIns="71436" anchor="ctr">
            <a:normAutofit/>
          </a:bodyPr>
          <a:lstStyle/>
          <a:p>
            <a:r>
              <a:rPr lang="en-US" dirty="0"/>
              <a:t>Title</a:t>
            </a:r>
            <a:endParaRPr dirty="0"/>
          </a:p>
        </p:txBody>
      </p:sp>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2" r:id="rId7"/>
  </p:sldLayoutIdLst>
  <p:transition spd="med"/>
  <p:hf hdr="0" ftr="0" dt="0"/>
  <p:txStyles>
    <p:titleStyle>
      <a:lvl1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j-lt"/>
          <a:ea typeface="+mj-ea"/>
          <a:cs typeface="+mj-cs"/>
          <a:sym typeface="メイリオ"/>
        </a:defRPr>
      </a:lvl1pPr>
      <a:lvl2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n-lt"/>
          <a:ea typeface="+mn-ea"/>
          <a:cs typeface="+mj-cs"/>
          <a:sym typeface="メイリオ"/>
        </a:defRPr>
      </a:lvl2pPr>
      <a:lvl3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n-lt"/>
          <a:ea typeface="+mn-ea"/>
          <a:cs typeface="+mj-cs"/>
          <a:sym typeface="メイリオ"/>
        </a:defRPr>
      </a:lvl3pPr>
      <a:lvl4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n-lt"/>
          <a:ea typeface="+mn-ea"/>
          <a:cs typeface="+mj-cs"/>
          <a:sym typeface="メイリオ"/>
        </a:defRPr>
      </a:lvl4pPr>
      <a:lvl5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n-lt"/>
          <a:ea typeface="+mn-ea"/>
          <a:cs typeface="+mj-cs"/>
          <a:sym typeface="メイリオ"/>
        </a:defRPr>
      </a:lvl5pPr>
      <a:lvl6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n-lt"/>
          <a:ea typeface="+mn-ea"/>
          <a:cs typeface="+mj-cs"/>
          <a:sym typeface="メイリオ"/>
        </a:defRPr>
      </a:lvl6pPr>
      <a:lvl7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n-lt"/>
          <a:ea typeface="+mn-ea"/>
          <a:cs typeface="+mj-cs"/>
          <a:sym typeface="メイリオ"/>
        </a:defRPr>
      </a:lvl7pPr>
      <a:lvl8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n-lt"/>
          <a:ea typeface="+mn-ea"/>
          <a:cs typeface="+mj-cs"/>
          <a:sym typeface="メイリオ"/>
        </a:defRPr>
      </a:lvl8pPr>
      <a:lvl9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n-lt"/>
          <a:ea typeface="+mn-ea"/>
          <a:cs typeface="+mj-cs"/>
          <a:sym typeface="メイリオ"/>
        </a:defRPr>
      </a:lvl9pPr>
    </p:titleStyle>
    <p:bodyStyle>
      <a:lvl1pPr marL="0" marR="0" indent="0" algn="l" defTabSz="462620" eaLnBrk="1" latinLnBrk="0" hangingPunct="1">
        <a:lnSpc>
          <a:spcPct val="100000"/>
        </a:lnSpc>
        <a:spcBef>
          <a:spcPts val="0"/>
        </a:spcBef>
        <a:spcAft>
          <a:spcPts val="0"/>
        </a:spcAft>
        <a:buClrTx/>
        <a:buSzTx/>
        <a:buFontTx/>
        <a:buNone/>
        <a:tabLst/>
        <a:defRPr kumimoji="1" sz="3600" b="0" i="0" u="none" strike="noStrike" cap="none" spc="0" baseline="0">
          <a:ln>
            <a:noFill/>
          </a:ln>
          <a:solidFill>
            <a:srgbClr val="000000"/>
          </a:solidFill>
          <a:uFillTx/>
          <a:latin typeface="+mn-lt"/>
          <a:ea typeface="+mn-ea"/>
          <a:cs typeface="+mj-cs"/>
          <a:sym typeface="メイリオ"/>
        </a:defRPr>
      </a:lvl1pPr>
      <a:lvl2pPr marL="696422" marR="0" indent="-446424" algn="l" defTabSz="462620" eaLnBrk="1" latinLnBrk="0" hangingPunct="1">
        <a:lnSpc>
          <a:spcPct val="100000"/>
        </a:lnSpc>
        <a:spcBef>
          <a:spcPts val="0"/>
        </a:spcBef>
        <a:spcAft>
          <a:spcPts val="0"/>
        </a:spcAft>
        <a:buClrTx/>
        <a:buSzPct val="75000"/>
        <a:buFontTx/>
        <a:buChar char="•"/>
        <a:tabLst/>
        <a:defRPr kumimoji="1" sz="3600" b="0" i="0" u="none" strike="noStrike" cap="none" spc="0" baseline="0">
          <a:ln>
            <a:noFill/>
          </a:ln>
          <a:solidFill>
            <a:srgbClr val="000000"/>
          </a:solidFill>
          <a:uFillTx/>
          <a:latin typeface="+mn-lt"/>
          <a:ea typeface="+mn-ea"/>
          <a:cs typeface="+mj-cs"/>
          <a:sym typeface="メイリオ"/>
        </a:defRPr>
      </a:lvl2pPr>
      <a:lvl3pPr marL="946420" marR="0" indent="-446424" algn="l" defTabSz="462620" eaLnBrk="1" latinLnBrk="0" hangingPunct="1">
        <a:lnSpc>
          <a:spcPct val="100000"/>
        </a:lnSpc>
        <a:spcBef>
          <a:spcPts val="0"/>
        </a:spcBef>
        <a:spcAft>
          <a:spcPts val="0"/>
        </a:spcAft>
        <a:buClrTx/>
        <a:buSzPct val="75000"/>
        <a:buFontTx/>
        <a:buChar char="•"/>
        <a:tabLst/>
        <a:defRPr kumimoji="1" sz="3600" b="0" i="0" u="none" strike="noStrike" cap="none" spc="0" baseline="0">
          <a:ln>
            <a:noFill/>
          </a:ln>
          <a:solidFill>
            <a:srgbClr val="000000"/>
          </a:solidFill>
          <a:uFillTx/>
          <a:latin typeface="+mn-lt"/>
          <a:ea typeface="+mn-ea"/>
          <a:cs typeface="+mj-cs"/>
          <a:sym typeface="メイリオ"/>
        </a:defRPr>
      </a:lvl3pPr>
      <a:lvl4pPr marL="1196418" marR="0" indent="-446424" algn="l" defTabSz="462620" eaLnBrk="1" latinLnBrk="0" hangingPunct="1">
        <a:lnSpc>
          <a:spcPct val="100000"/>
        </a:lnSpc>
        <a:spcBef>
          <a:spcPts val="0"/>
        </a:spcBef>
        <a:spcAft>
          <a:spcPts val="0"/>
        </a:spcAft>
        <a:buClrTx/>
        <a:buSzPct val="75000"/>
        <a:buFontTx/>
        <a:buChar char="•"/>
        <a:tabLst/>
        <a:defRPr kumimoji="1" sz="3600" b="0" i="0" u="none" strike="noStrike" cap="none" spc="0" baseline="0">
          <a:ln>
            <a:noFill/>
          </a:ln>
          <a:solidFill>
            <a:srgbClr val="000000"/>
          </a:solidFill>
          <a:uFillTx/>
          <a:latin typeface="+mn-lt"/>
          <a:ea typeface="+mn-ea"/>
          <a:cs typeface="+mj-cs"/>
          <a:sym typeface="メイリオ"/>
        </a:defRPr>
      </a:lvl4pPr>
      <a:lvl5pPr marL="1446416" marR="0" indent="-446424" algn="l" defTabSz="462620" eaLnBrk="1" latinLnBrk="0" hangingPunct="1">
        <a:lnSpc>
          <a:spcPct val="100000"/>
        </a:lnSpc>
        <a:spcBef>
          <a:spcPts val="0"/>
        </a:spcBef>
        <a:spcAft>
          <a:spcPts val="0"/>
        </a:spcAft>
        <a:buClrTx/>
        <a:buSzPct val="75000"/>
        <a:buFontTx/>
        <a:buChar char="•"/>
        <a:tabLst/>
        <a:defRPr kumimoji="1" sz="3600" b="0" i="0" u="none" strike="noStrike" cap="none" spc="0" baseline="0">
          <a:ln>
            <a:noFill/>
          </a:ln>
          <a:solidFill>
            <a:srgbClr val="000000"/>
          </a:solidFill>
          <a:uFillTx/>
          <a:latin typeface="+mn-lt"/>
          <a:ea typeface="+mn-ea"/>
          <a:cs typeface="+mj-cs"/>
          <a:sym typeface="メイリオ"/>
        </a:defRPr>
      </a:lvl5pPr>
      <a:lvl6pPr marL="1696414" marR="0" indent="-446424" algn="l" defTabSz="462620" eaLnBrk="1" latinLnBrk="0" hangingPunct="1">
        <a:lnSpc>
          <a:spcPct val="100000"/>
        </a:lnSpc>
        <a:spcBef>
          <a:spcPts val="0"/>
        </a:spcBef>
        <a:spcAft>
          <a:spcPts val="0"/>
        </a:spcAft>
        <a:buClrTx/>
        <a:buSzPct val="75000"/>
        <a:buFontTx/>
        <a:buChar char="•"/>
        <a:tabLst/>
        <a:defRPr kumimoji="1" sz="3600" b="0" i="0" u="none" strike="noStrike" cap="none" spc="0" baseline="0">
          <a:ln>
            <a:noFill/>
          </a:ln>
          <a:solidFill>
            <a:srgbClr val="000000"/>
          </a:solidFill>
          <a:uFillTx/>
          <a:latin typeface="+mn-lt"/>
          <a:ea typeface="+mn-ea"/>
          <a:cs typeface="+mj-cs"/>
          <a:sym typeface="メイリオ"/>
        </a:defRPr>
      </a:lvl6pPr>
      <a:lvl7pPr marL="1946412" marR="0" indent="-446424" algn="l" defTabSz="462620" eaLnBrk="1" latinLnBrk="0" hangingPunct="1">
        <a:lnSpc>
          <a:spcPct val="100000"/>
        </a:lnSpc>
        <a:spcBef>
          <a:spcPts val="0"/>
        </a:spcBef>
        <a:spcAft>
          <a:spcPts val="0"/>
        </a:spcAft>
        <a:buClrTx/>
        <a:buSzPct val="75000"/>
        <a:buFontTx/>
        <a:buChar char="•"/>
        <a:tabLst/>
        <a:defRPr kumimoji="1" sz="3600" b="0" i="0" u="none" strike="noStrike" cap="none" spc="0" baseline="0">
          <a:ln>
            <a:noFill/>
          </a:ln>
          <a:solidFill>
            <a:srgbClr val="000000"/>
          </a:solidFill>
          <a:uFillTx/>
          <a:latin typeface="+mn-lt"/>
          <a:ea typeface="+mn-ea"/>
          <a:cs typeface="+mj-cs"/>
          <a:sym typeface="メイリオ"/>
        </a:defRPr>
      </a:lvl7pPr>
      <a:lvl8pPr marL="2196410" marR="0" indent="-446424" algn="l" defTabSz="462620" eaLnBrk="1" latinLnBrk="0" hangingPunct="1">
        <a:lnSpc>
          <a:spcPct val="100000"/>
        </a:lnSpc>
        <a:spcBef>
          <a:spcPts val="0"/>
        </a:spcBef>
        <a:spcAft>
          <a:spcPts val="0"/>
        </a:spcAft>
        <a:buClrTx/>
        <a:buSzPct val="75000"/>
        <a:buFontTx/>
        <a:buChar char="•"/>
        <a:tabLst/>
        <a:defRPr kumimoji="1" sz="3600" b="0" i="0" u="none" strike="noStrike" cap="none" spc="0" baseline="0">
          <a:ln>
            <a:noFill/>
          </a:ln>
          <a:solidFill>
            <a:srgbClr val="000000"/>
          </a:solidFill>
          <a:uFillTx/>
          <a:latin typeface="+mn-lt"/>
          <a:ea typeface="+mn-ea"/>
          <a:cs typeface="+mj-cs"/>
          <a:sym typeface="メイリオ"/>
        </a:defRPr>
      </a:lvl8pPr>
      <a:lvl9pPr marL="2446408" marR="0" indent="-446424" algn="l" defTabSz="462620" eaLnBrk="1" latinLnBrk="0" hangingPunct="1">
        <a:lnSpc>
          <a:spcPct val="100000"/>
        </a:lnSpc>
        <a:spcBef>
          <a:spcPts val="0"/>
        </a:spcBef>
        <a:spcAft>
          <a:spcPts val="0"/>
        </a:spcAft>
        <a:buClrTx/>
        <a:buSzPct val="75000"/>
        <a:buFontTx/>
        <a:buChar char="•"/>
        <a:tabLst/>
        <a:defRPr kumimoji="1" sz="3600" b="0" i="0" u="none" strike="noStrike" cap="none" spc="0" baseline="0">
          <a:ln>
            <a:noFill/>
          </a:ln>
          <a:solidFill>
            <a:srgbClr val="000000"/>
          </a:solidFill>
          <a:uFillTx/>
          <a:latin typeface="+mn-lt"/>
          <a:ea typeface="+mn-ea"/>
          <a:cs typeface="+mj-cs"/>
          <a:sym typeface="メイリオ"/>
        </a:defRPr>
      </a:lvl9pPr>
    </p:bodyStyle>
    <p:otherStyle>
      <a:lvl1pPr marL="0" marR="0" indent="0" algn="ctr" defTabSz="822546" eaLnBrk="1" latinLnBrk="0" hangingPunct="1">
        <a:lnSpc>
          <a:spcPct val="100000"/>
        </a:lnSpc>
        <a:spcBef>
          <a:spcPts val="0"/>
        </a:spcBef>
        <a:spcAft>
          <a:spcPts val="0"/>
        </a:spcAft>
        <a:buClrTx/>
        <a:buSzTx/>
        <a:buFontTx/>
        <a:buNone/>
        <a:tabLst/>
        <a:defRPr kumimoji="1" sz="1600" b="0" i="0" u="none" strike="noStrike" cap="none" spc="0" baseline="0">
          <a:ln>
            <a:noFill/>
          </a:ln>
          <a:solidFill>
            <a:schemeClr val="tx1"/>
          </a:solidFill>
          <a:uFillTx/>
          <a:latin typeface="+mn-lt"/>
          <a:ea typeface="+mn-ea"/>
          <a:cs typeface="+mn-cs"/>
          <a:sym typeface="Rakuten Global B"/>
        </a:defRPr>
      </a:lvl1pPr>
      <a:lvl2pPr marL="0" marR="0" indent="0" algn="ctr" defTabSz="822546" eaLnBrk="1" latinLnBrk="0" hangingPunct="1">
        <a:lnSpc>
          <a:spcPct val="100000"/>
        </a:lnSpc>
        <a:spcBef>
          <a:spcPts val="0"/>
        </a:spcBef>
        <a:spcAft>
          <a:spcPts val="0"/>
        </a:spcAft>
        <a:buClrTx/>
        <a:buSzTx/>
        <a:buFontTx/>
        <a:buNone/>
        <a:tabLst/>
        <a:defRPr kumimoji="1" sz="1600" b="0" i="0" u="none" strike="noStrike" cap="none" spc="0" baseline="0">
          <a:ln>
            <a:noFill/>
          </a:ln>
          <a:solidFill>
            <a:schemeClr val="tx1"/>
          </a:solidFill>
          <a:uFillTx/>
          <a:latin typeface="+mn-lt"/>
          <a:ea typeface="+mn-ea"/>
          <a:cs typeface="+mn-cs"/>
          <a:sym typeface="Rakuten Global B"/>
        </a:defRPr>
      </a:lvl2pPr>
      <a:lvl3pPr marL="0" marR="0" indent="0" algn="ctr" defTabSz="822546" eaLnBrk="1" latinLnBrk="0" hangingPunct="1">
        <a:lnSpc>
          <a:spcPct val="100000"/>
        </a:lnSpc>
        <a:spcBef>
          <a:spcPts val="0"/>
        </a:spcBef>
        <a:spcAft>
          <a:spcPts val="0"/>
        </a:spcAft>
        <a:buClrTx/>
        <a:buSzTx/>
        <a:buFontTx/>
        <a:buNone/>
        <a:tabLst/>
        <a:defRPr kumimoji="1" sz="1600" b="0" i="0" u="none" strike="noStrike" cap="none" spc="0" baseline="0">
          <a:ln>
            <a:noFill/>
          </a:ln>
          <a:solidFill>
            <a:schemeClr val="tx1"/>
          </a:solidFill>
          <a:uFillTx/>
          <a:latin typeface="+mn-lt"/>
          <a:ea typeface="+mn-ea"/>
          <a:cs typeface="+mn-cs"/>
          <a:sym typeface="Rakuten Global B"/>
        </a:defRPr>
      </a:lvl3pPr>
      <a:lvl4pPr marL="0" marR="0" indent="0" algn="ctr" defTabSz="822546" eaLnBrk="1" latinLnBrk="0" hangingPunct="1">
        <a:lnSpc>
          <a:spcPct val="100000"/>
        </a:lnSpc>
        <a:spcBef>
          <a:spcPts val="0"/>
        </a:spcBef>
        <a:spcAft>
          <a:spcPts val="0"/>
        </a:spcAft>
        <a:buClrTx/>
        <a:buSzTx/>
        <a:buFontTx/>
        <a:buNone/>
        <a:tabLst/>
        <a:defRPr kumimoji="1" sz="1600" b="0" i="0" u="none" strike="noStrike" cap="none" spc="0" baseline="0">
          <a:ln>
            <a:noFill/>
          </a:ln>
          <a:solidFill>
            <a:schemeClr val="tx1"/>
          </a:solidFill>
          <a:uFillTx/>
          <a:latin typeface="+mn-lt"/>
          <a:ea typeface="+mn-ea"/>
          <a:cs typeface="+mn-cs"/>
          <a:sym typeface="Rakuten Global B"/>
        </a:defRPr>
      </a:lvl4pPr>
      <a:lvl5pPr marL="0" marR="0" indent="0" algn="ctr" defTabSz="822546" eaLnBrk="1" latinLnBrk="0" hangingPunct="1">
        <a:lnSpc>
          <a:spcPct val="100000"/>
        </a:lnSpc>
        <a:spcBef>
          <a:spcPts val="0"/>
        </a:spcBef>
        <a:spcAft>
          <a:spcPts val="0"/>
        </a:spcAft>
        <a:buClrTx/>
        <a:buSzTx/>
        <a:buFontTx/>
        <a:buNone/>
        <a:tabLst/>
        <a:defRPr kumimoji="1" sz="1600" b="0" i="0" u="none" strike="noStrike" cap="none" spc="0" baseline="0">
          <a:ln>
            <a:noFill/>
          </a:ln>
          <a:solidFill>
            <a:schemeClr val="tx1"/>
          </a:solidFill>
          <a:uFillTx/>
          <a:latin typeface="+mn-lt"/>
          <a:ea typeface="+mn-ea"/>
          <a:cs typeface="+mn-cs"/>
          <a:sym typeface="Rakuten Global B"/>
        </a:defRPr>
      </a:lvl5pPr>
      <a:lvl6pPr marL="0" marR="0" indent="0" algn="ctr" defTabSz="822546" eaLnBrk="1" latinLnBrk="0" hangingPunct="1">
        <a:lnSpc>
          <a:spcPct val="100000"/>
        </a:lnSpc>
        <a:spcBef>
          <a:spcPts val="0"/>
        </a:spcBef>
        <a:spcAft>
          <a:spcPts val="0"/>
        </a:spcAft>
        <a:buClrTx/>
        <a:buSzTx/>
        <a:buFontTx/>
        <a:buNone/>
        <a:tabLst/>
        <a:defRPr kumimoji="1" sz="1600" b="0" i="0" u="none" strike="noStrike" cap="none" spc="0" baseline="0">
          <a:ln>
            <a:noFill/>
          </a:ln>
          <a:solidFill>
            <a:schemeClr val="tx1"/>
          </a:solidFill>
          <a:uFillTx/>
          <a:latin typeface="+mn-lt"/>
          <a:ea typeface="+mn-ea"/>
          <a:cs typeface="+mn-cs"/>
          <a:sym typeface="Rakuten Global B"/>
        </a:defRPr>
      </a:lvl6pPr>
      <a:lvl7pPr marL="0" marR="0" indent="0" algn="ctr" defTabSz="822546" eaLnBrk="1" latinLnBrk="0" hangingPunct="1">
        <a:lnSpc>
          <a:spcPct val="100000"/>
        </a:lnSpc>
        <a:spcBef>
          <a:spcPts val="0"/>
        </a:spcBef>
        <a:spcAft>
          <a:spcPts val="0"/>
        </a:spcAft>
        <a:buClrTx/>
        <a:buSzTx/>
        <a:buFontTx/>
        <a:buNone/>
        <a:tabLst/>
        <a:defRPr kumimoji="1" sz="1600" b="0" i="0" u="none" strike="noStrike" cap="none" spc="0" baseline="0">
          <a:ln>
            <a:noFill/>
          </a:ln>
          <a:solidFill>
            <a:schemeClr val="tx1"/>
          </a:solidFill>
          <a:uFillTx/>
          <a:latin typeface="+mn-lt"/>
          <a:ea typeface="+mn-ea"/>
          <a:cs typeface="+mn-cs"/>
          <a:sym typeface="Rakuten Global B"/>
        </a:defRPr>
      </a:lvl7pPr>
      <a:lvl8pPr marL="0" marR="0" indent="0" algn="ctr" defTabSz="822546" eaLnBrk="1" latinLnBrk="0" hangingPunct="1">
        <a:lnSpc>
          <a:spcPct val="100000"/>
        </a:lnSpc>
        <a:spcBef>
          <a:spcPts val="0"/>
        </a:spcBef>
        <a:spcAft>
          <a:spcPts val="0"/>
        </a:spcAft>
        <a:buClrTx/>
        <a:buSzTx/>
        <a:buFontTx/>
        <a:buNone/>
        <a:tabLst/>
        <a:defRPr kumimoji="1" sz="1600" b="0" i="0" u="none" strike="noStrike" cap="none" spc="0" baseline="0">
          <a:ln>
            <a:noFill/>
          </a:ln>
          <a:solidFill>
            <a:schemeClr val="tx1"/>
          </a:solidFill>
          <a:uFillTx/>
          <a:latin typeface="+mn-lt"/>
          <a:ea typeface="+mn-ea"/>
          <a:cs typeface="+mn-cs"/>
          <a:sym typeface="Rakuten Global B"/>
        </a:defRPr>
      </a:lvl8pPr>
      <a:lvl9pPr marL="0" marR="0" indent="0" algn="ctr" defTabSz="822546" eaLnBrk="1" latinLnBrk="0" hangingPunct="1">
        <a:lnSpc>
          <a:spcPct val="100000"/>
        </a:lnSpc>
        <a:spcBef>
          <a:spcPts val="0"/>
        </a:spcBef>
        <a:spcAft>
          <a:spcPts val="0"/>
        </a:spcAft>
        <a:buClrTx/>
        <a:buSzTx/>
        <a:buFontTx/>
        <a:buNone/>
        <a:tabLst/>
        <a:defRPr kumimoji="1" sz="1600" b="0" i="0" u="none" strike="noStrike" cap="none" spc="0" baseline="0">
          <a:ln>
            <a:noFill/>
          </a:ln>
          <a:solidFill>
            <a:schemeClr val="tx1"/>
          </a:solidFill>
          <a:uFillTx/>
          <a:latin typeface="+mn-lt"/>
          <a:ea typeface="+mn-ea"/>
          <a:cs typeface="+mn-cs"/>
          <a:sym typeface="Rakuten Global B"/>
        </a:defRPr>
      </a:lvl9pPr>
    </p:otherStyle>
  </p:txStyles>
  <p:extLst mod="1">
    <p:ext uri="{27BBF7A9-308A-43DC-89C8-2F10F3537804}">
      <p15:sldGuideLst xmlns:p15="http://schemas.microsoft.com/office/powerpoint/2012/main">
        <p15:guide id="1" orient="horz" pos="972" userDrawn="1">
          <p15:clr>
            <a:srgbClr val="F26B43"/>
          </p15:clr>
        </p15:guide>
        <p15:guide id="2" pos="408" userDrawn="1">
          <p15:clr>
            <a:srgbClr val="F26B43"/>
          </p15:clr>
        </p15:guide>
        <p15:guide id="3" pos="11112" userDrawn="1">
          <p15:clr>
            <a:srgbClr val="F26B43"/>
          </p15:clr>
        </p15:guide>
        <p15:guide id="4" orient="horz" pos="584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jpg"/><Relationship Id="rId5" Type="http://schemas.openxmlformats.org/officeDocument/2006/relationships/image" Target="../media/image9.jpg"/><Relationship Id="rId1" Type="http://schemas.openxmlformats.org/officeDocument/2006/relationships/slideLayout" Target="../slideLayouts/slideLayout2.xml"/><Relationship Id="rId2" Type="http://schemas.openxmlformats.org/officeDocument/2006/relationships/image" Target="../media/image6.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0473747"/>
      </p:ext>
    </p:extLst>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Key </a:t>
            </a:r>
            <a:r>
              <a:rPr lang="en-US" b="1" dirty="0" smtClean="0"/>
              <a:t>Modules</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b="1" dirty="0"/>
              <a:t>Spark Core contains</a:t>
            </a:r>
            <a:r>
              <a:rPr lang="en-US" dirty="0"/>
              <a:t> the basic functionality of Spark, including components for task scheduling, memory management, fault recovery, interacting with storage systems, and others. </a:t>
            </a:r>
            <a:endParaRPr lang="en-US" dirty="0"/>
          </a:p>
          <a:p>
            <a:pPr marL="457200" indent="-457200">
              <a:buFont typeface="Arial" charset="0"/>
              <a:buChar char="•"/>
            </a:pPr>
            <a:r>
              <a:rPr lang="en-US" b="1" dirty="0" smtClean="0"/>
              <a:t>Spark </a:t>
            </a:r>
            <a:r>
              <a:rPr lang="en-US" b="1" dirty="0"/>
              <a:t>Core is </a:t>
            </a:r>
            <a:r>
              <a:rPr lang="en-US" dirty="0"/>
              <a:t>the home to the API that defines </a:t>
            </a:r>
            <a:r>
              <a:rPr lang="en-US" i="1" dirty="0"/>
              <a:t>resilient distributed datasets </a:t>
            </a:r>
            <a:r>
              <a:rPr lang="en-US" dirty="0"/>
              <a:t>(RDDs), which are Spark’s main programming abstraction. </a:t>
            </a:r>
            <a:endParaRPr lang="en-US" dirty="0"/>
          </a:p>
          <a:p>
            <a:pPr marL="457200" indent="-457200">
              <a:buFont typeface="Arial" charset="0"/>
              <a:buChar char="•"/>
            </a:pPr>
            <a:r>
              <a:rPr lang="en-US" b="1" dirty="0" smtClean="0"/>
              <a:t>RDDs </a:t>
            </a:r>
            <a:r>
              <a:rPr lang="en-US" b="1" dirty="0"/>
              <a:t>represent </a:t>
            </a:r>
            <a:r>
              <a:rPr lang="en-US" dirty="0"/>
              <a:t>a collection of items distributed across many compute nodes that can be manipulated in parallel. In recent releases less emphasis is placed on RDDs and more and </a:t>
            </a:r>
            <a:r>
              <a:rPr lang="en-US" dirty="0" err="1"/>
              <a:t>DataFrames</a:t>
            </a:r>
            <a:r>
              <a:rPr lang="en-US" dirty="0"/>
              <a:t> and Datasets. </a:t>
            </a:r>
            <a:endParaRPr lang="en-US" dirty="0"/>
          </a:p>
          <a:p>
            <a:pPr marL="457200" indent="-457200">
              <a:buFont typeface="Arial" charset="0"/>
              <a:buChar char="•"/>
            </a:pPr>
            <a:r>
              <a:rPr lang="en-US" b="1" dirty="0" smtClean="0"/>
              <a:t>Spark </a:t>
            </a:r>
            <a:r>
              <a:rPr lang="en-US" b="1" dirty="0"/>
              <a:t>SQL is</a:t>
            </a:r>
            <a:r>
              <a:rPr lang="en-US" dirty="0"/>
              <a:t> Spark’s package for working with structured data. </a:t>
            </a:r>
            <a:endParaRPr lang="en-US" dirty="0"/>
          </a:p>
          <a:p>
            <a:pPr marL="457200" indent="-457200">
              <a:buFont typeface="Arial" charset="0"/>
              <a:buChar char="•"/>
            </a:pPr>
            <a:r>
              <a:rPr lang="en-US" b="1" dirty="0" smtClean="0"/>
              <a:t>Spark </a:t>
            </a:r>
            <a:r>
              <a:rPr lang="en-US" b="1" dirty="0"/>
              <a:t>SQL allows </a:t>
            </a:r>
            <a:r>
              <a:rPr lang="en-US" dirty="0"/>
              <a:t>querying data via SQL as well as the Apache Hive variant of SQL—Hive Query Language (HQL)—and it supports many sources of data, including Hive tables, Parquet, and JSON. </a:t>
            </a:r>
            <a:endParaRPr lang="en-US" dirty="0"/>
          </a:p>
          <a:p>
            <a:pPr marL="457200" indent="-457200">
              <a:buFont typeface="Arial" charset="0"/>
              <a:buChar char="•"/>
            </a:pPr>
            <a:r>
              <a:rPr lang="en-US" b="1" dirty="0" smtClean="0"/>
              <a:t>Spark </a:t>
            </a:r>
            <a:r>
              <a:rPr lang="en-US" b="1" dirty="0"/>
              <a:t>SQL allows </a:t>
            </a:r>
            <a:r>
              <a:rPr lang="en-US" dirty="0"/>
              <a:t>developers to intermix SQL queries with the programmatic data manipulations supported by RDDs and </a:t>
            </a:r>
            <a:r>
              <a:rPr lang="en-US" dirty="0" err="1"/>
              <a:t>DataFrames</a:t>
            </a:r>
            <a:r>
              <a:rPr lang="en-US" dirty="0"/>
              <a:t> in Python, Java, and Scala, all within a single application, thus combining SQL with complex analytics. </a:t>
            </a:r>
            <a:endParaRPr lang="en-US" dirty="0"/>
          </a:p>
          <a:p>
            <a:endParaRPr lang="en-US" dirty="0"/>
          </a:p>
        </p:txBody>
      </p:sp>
    </p:spTree>
    <p:extLst>
      <p:ext uri="{BB962C8B-B14F-4D97-AF65-F5344CB8AC3E}">
        <p14:creationId xmlns:p14="http://schemas.microsoft.com/office/powerpoint/2010/main" val="2015865112"/>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Key Modules </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b="1" dirty="0"/>
              <a:t>Spark Streaming is</a:t>
            </a:r>
            <a:r>
              <a:rPr lang="en-US" dirty="0"/>
              <a:t> a Spark component that enables processing of live streams of data. Data streams include log files of web servers, or queues of messages. </a:t>
            </a:r>
            <a:endParaRPr lang="en-US" dirty="0"/>
          </a:p>
          <a:p>
            <a:pPr marL="457200" indent="-457200">
              <a:buFont typeface="Arial" charset="0"/>
              <a:buChar char="•"/>
            </a:pPr>
            <a:r>
              <a:rPr lang="en-US" b="1" dirty="0" smtClean="0"/>
              <a:t>Spark </a:t>
            </a:r>
            <a:r>
              <a:rPr lang="en-US" b="1" dirty="0"/>
              <a:t>Streaming API </a:t>
            </a:r>
            <a:r>
              <a:rPr lang="en-US" dirty="0"/>
              <a:t>for manipulating data streams closely matches the Spark Core’s RDD API, making it easy to move between apps that manipulate data in memory, on disk, or arriving in real time. </a:t>
            </a:r>
            <a:endParaRPr lang="en-US" dirty="0"/>
          </a:p>
          <a:p>
            <a:pPr marL="457200" indent="-457200">
              <a:buFont typeface="Arial" charset="0"/>
              <a:buChar char="•"/>
            </a:pPr>
            <a:r>
              <a:rPr lang="en-US" b="1" dirty="0" smtClean="0"/>
              <a:t>Spark </a:t>
            </a:r>
            <a:r>
              <a:rPr lang="en-US" b="1" dirty="0"/>
              <a:t>Streaming </a:t>
            </a:r>
            <a:r>
              <a:rPr lang="en-US" dirty="0"/>
              <a:t>provides the same degree of fault tolerance, throughput, and scalability as Spark Core. </a:t>
            </a:r>
            <a:endParaRPr lang="en-US" dirty="0"/>
          </a:p>
          <a:p>
            <a:pPr marL="457200" indent="-457200">
              <a:buFont typeface="Arial" charset="0"/>
              <a:buChar char="•"/>
            </a:pPr>
            <a:r>
              <a:rPr lang="en-US" b="1" dirty="0" err="1" smtClean="0"/>
              <a:t>MLlib</a:t>
            </a:r>
            <a:r>
              <a:rPr lang="en-US" b="1" dirty="0" smtClean="0"/>
              <a:t> </a:t>
            </a:r>
            <a:r>
              <a:rPr lang="en-US" b="1" dirty="0"/>
              <a:t>is</a:t>
            </a:r>
            <a:r>
              <a:rPr lang="en-US" dirty="0"/>
              <a:t> a library containing common machine learning (ML) functionality. </a:t>
            </a:r>
            <a:endParaRPr lang="en-US" dirty="0"/>
          </a:p>
          <a:p>
            <a:pPr marL="457200" indent="-457200">
              <a:buFont typeface="Arial" charset="0"/>
              <a:buChar char="•"/>
            </a:pPr>
            <a:r>
              <a:rPr lang="en-US" b="1" dirty="0" err="1" smtClean="0"/>
              <a:t>MLlib</a:t>
            </a:r>
            <a:r>
              <a:rPr lang="en-US" b="1" dirty="0" smtClean="0"/>
              <a:t> </a:t>
            </a:r>
            <a:r>
              <a:rPr lang="en-US" b="1" dirty="0"/>
              <a:t>provides </a:t>
            </a:r>
            <a:r>
              <a:rPr lang="en-US" dirty="0"/>
              <a:t>multiple types of machine learning algorithms, including classification, regression, clustering, and collaborative filtering, as well as supporting functionality such as model evaluation and data import. </a:t>
            </a:r>
            <a:endParaRPr lang="en-US" dirty="0"/>
          </a:p>
          <a:p>
            <a:pPr marL="457200" indent="-457200">
              <a:buFont typeface="Arial" charset="0"/>
              <a:buChar char="•"/>
            </a:pPr>
            <a:r>
              <a:rPr lang="en-US" b="1" dirty="0" err="1" smtClean="0"/>
              <a:t>MLlib</a:t>
            </a:r>
            <a:r>
              <a:rPr lang="en-US" b="1" dirty="0" smtClean="0"/>
              <a:t> provides </a:t>
            </a:r>
            <a:r>
              <a:rPr lang="en-US" dirty="0" smtClean="0"/>
              <a:t>some </a:t>
            </a:r>
            <a:r>
              <a:rPr lang="en-US" dirty="0"/>
              <a:t>lower-level ML primitives, including a generic gradient descent optimization algorithm. </a:t>
            </a:r>
            <a:endParaRPr lang="en-US" dirty="0"/>
          </a:p>
          <a:p>
            <a:pPr marL="457200" indent="-457200">
              <a:buFont typeface="Arial" charset="0"/>
              <a:buChar char="•"/>
            </a:pPr>
            <a:r>
              <a:rPr lang="en-US" dirty="0" smtClean="0"/>
              <a:t>All </a:t>
            </a:r>
            <a:r>
              <a:rPr lang="en-US" dirty="0"/>
              <a:t>of ML methods are designed to scale out across a cluster. </a:t>
            </a:r>
            <a:endParaRPr lang="en-US" dirty="0"/>
          </a:p>
          <a:p>
            <a:endParaRPr lang="en-US" dirty="0"/>
          </a:p>
        </p:txBody>
      </p:sp>
    </p:spTree>
    <p:extLst>
      <p:ext uri="{BB962C8B-B14F-4D97-AF65-F5344CB8AC3E}">
        <p14:creationId xmlns:p14="http://schemas.microsoft.com/office/powerpoint/2010/main" val="1613982329"/>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Three API-s, RDD, </a:t>
            </a:r>
            <a:r>
              <a:rPr lang="en-US" b="1" dirty="0" err="1"/>
              <a:t>DataFrames</a:t>
            </a:r>
            <a:r>
              <a:rPr lang="en-US" b="1" dirty="0"/>
              <a:t> &amp; Datasets</a:t>
            </a:r>
          </a:p>
        </p:txBody>
      </p:sp>
      <p:sp>
        <p:nvSpPr>
          <p:cNvPr id="3" name="Content Placeholder 2"/>
          <p:cNvSpPr>
            <a:spLocks noGrp="1"/>
          </p:cNvSpPr>
          <p:nvPr>
            <p:ph sz="quarter" idx="10"/>
          </p:nvPr>
        </p:nvSpPr>
        <p:spPr/>
        <p:txBody>
          <a:bodyPr/>
          <a:lstStyle/>
          <a:p>
            <a:pPr marL="457200" indent="-457200">
              <a:buFont typeface="Arial" charset="0"/>
              <a:buChar char="•"/>
            </a:pPr>
            <a:r>
              <a:rPr lang="en-US" dirty="0"/>
              <a:t>In Spark 2.x, there are three sets of APIs—</a:t>
            </a:r>
            <a:r>
              <a:rPr lang="en-US" b="1" dirty="0"/>
              <a:t>RDDs, </a:t>
            </a:r>
            <a:r>
              <a:rPr lang="en-US" b="1" dirty="0" err="1"/>
              <a:t>DataFrames</a:t>
            </a:r>
            <a:r>
              <a:rPr lang="en-US" b="1" dirty="0"/>
              <a:t>, and </a:t>
            </a:r>
            <a:r>
              <a:rPr lang="en-US" b="1" dirty="0" smtClean="0"/>
              <a:t>Datasets</a:t>
            </a:r>
            <a:r>
              <a:rPr lang="en-US" b="1" dirty="0"/>
              <a:t>. </a:t>
            </a:r>
            <a:endParaRPr lang="en-US" b="1" dirty="0" smtClean="0"/>
          </a:p>
          <a:p>
            <a:pPr marL="457200" indent="-457200">
              <a:buFont typeface="Arial" charset="0"/>
              <a:buChar char="•"/>
            </a:pPr>
            <a:r>
              <a:rPr lang="en-US" dirty="0" smtClean="0"/>
              <a:t>We </a:t>
            </a:r>
            <a:r>
              <a:rPr lang="en-US" dirty="0"/>
              <a:t>need to understand why and when to use each </a:t>
            </a:r>
            <a:r>
              <a:rPr lang="en-US" dirty="0" smtClean="0"/>
              <a:t>set;</a:t>
            </a:r>
          </a:p>
          <a:p>
            <a:pPr marL="997200" lvl="1" indent="-457200">
              <a:buFont typeface="Arial" charset="0"/>
              <a:buChar char="•"/>
            </a:pPr>
            <a:r>
              <a:rPr lang="en-US" dirty="0" smtClean="0"/>
              <a:t>outline </a:t>
            </a:r>
            <a:r>
              <a:rPr lang="en-US" dirty="0"/>
              <a:t>their performance and optimization </a:t>
            </a:r>
            <a:r>
              <a:rPr lang="en-US" dirty="0" smtClean="0"/>
              <a:t>benefits;</a:t>
            </a:r>
          </a:p>
          <a:p>
            <a:pPr marL="997200" lvl="1" indent="-457200">
              <a:buFont typeface="Arial" charset="0"/>
              <a:buChar char="•"/>
            </a:pPr>
            <a:r>
              <a:rPr lang="en-US" dirty="0" smtClean="0"/>
              <a:t>enumerate </a:t>
            </a:r>
            <a:r>
              <a:rPr lang="en-US" dirty="0"/>
              <a:t>scenarios when to use </a:t>
            </a:r>
            <a:r>
              <a:rPr lang="en-US" b="1" dirty="0" err="1"/>
              <a:t>DataFrames</a:t>
            </a:r>
            <a:r>
              <a:rPr lang="en-US" b="1" dirty="0"/>
              <a:t> and Datasets instead of RDDs</a:t>
            </a:r>
            <a:r>
              <a:rPr lang="en-US" dirty="0"/>
              <a:t>. </a:t>
            </a:r>
          </a:p>
          <a:p>
            <a:pPr marL="457200" indent="-457200">
              <a:buFont typeface="Arial" charset="0"/>
              <a:buChar char="•"/>
            </a:pPr>
            <a:r>
              <a:rPr lang="en-US" dirty="0" smtClean="0"/>
              <a:t>In </a:t>
            </a:r>
            <a:r>
              <a:rPr lang="en-US" dirty="0"/>
              <a:t>Apache Spark 2.0 </a:t>
            </a:r>
            <a:r>
              <a:rPr lang="en-US" dirty="0" err="1"/>
              <a:t>DataFrames</a:t>
            </a:r>
            <a:r>
              <a:rPr lang="en-US" dirty="0"/>
              <a:t> and Datasets APIs are unified</a:t>
            </a:r>
          </a:p>
        </p:txBody>
      </p:sp>
    </p:spTree>
    <p:extLst>
      <p:ext uri="{BB962C8B-B14F-4D97-AF65-F5344CB8AC3E}">
        <p14:creationId xmlns:p14="http://schemas.microsoft.com/office/powerpoint/2010/main" val="409183461"/>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How does Spark work?</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b="1" dirty="0"/>
              <a:t>Spark is </a:t>
            </a:r>
            <a:r>
              <a:rPr lang="en-US" dirty="0"/>
              <a:t>an </a:t>
            </a:r>
            <a:r>
              <a:rPr lang="en-US" i="1" dirty="0"/>
              <a:t>open-source </a:t>
            </a:r>
            <a:r>
              <a:rPr lang="en-US" dirty="0"/>
              <a:t>software solution that performs rapid calculations on </a:t>
            </a:r>
            <a:r>
              <a:rPr lang="en-US" i="1" dirty="0"/>
              <a:t>in-memory distributed datasets. </a:t>
            </a:r>
            <a:endParaRPr lang="en-US" dirty="0"/>
          </a:p>
          <a:p>
            <a:pPr marL="457200" indent="-457200">
              <a:buFont typeface="Arial" charset="0"/>
              <a:buChar char="•"/>
            </a:pPr>
            <a:r>
              <a:rPr lang="en-US" dirty="0" smtClean="0"/>
              <a:t>In-memory </a:t>
            </a:r>
            <a:r>
              <a:rPr lang="en-US" dirty="0"/>
              <a:t>distributed datasets are referred to as RDDs </a:t>
            </a:r>
            <a:endParaRPr lang="en-US" dirty="0">
              <a:latin typeface="Wingdings" charset="2"/>
            </a:endParaRPr>
          </a:p>
          <a:p>
            <a:pPr marL="457200" indent="-457200">
              <a:buFont typeface="Arial" charset="0"/>
              <a:buChar char="•"/>
            </a:pPr>
            <a:r>
              <a:rPr lang="en-US" b="1" i="1" dirty="0" smtClean="0"/>
              <a:t>RDDs </a:t>
            </a:r>
            <a:r>
              <a:rPr lang="en-US" b="1" i="1" dirty="0"/>
              <a:t>are </a:t>
            </a:r>
            <a:r>
              <a:rPr lang="en-US" i="1" dirty="0"/>
              <a:t>Resilient Distributed Dataset</a:t>
            </a:r>
            <a:r>
              <a:rPr lang="en-US" dirty="0"/>
              <a:t>s </a:t>
            </a:r>
          </a:p>
          <a:p>
            <a:pPr marL="997200" lvl="1" indent="-457200">
              <a:buFont typeface="Arial" charset="0"/>
              <a:buChar char="•"/>
            </a:pPr>
            <a:r>
              <a:rPr lang="en-US" b="1" dirty="0" smtClean="0"/>
              <a:t>RDD </a:t>
            </a:r>
            <a:r>
              <a:rPr lang="en-US" b="1" dirty="0"/>
              <a:t>is </a:t>
            </a:r>
            <a:r>
              <a:rPr lang="en-US" dirty="0"/>
              <a:t>the key Spark concept and the basis for what Spark does </a:t>
            </a:r>
          </a:p>
          <a:p>
            <a:pPr marL="997200" lvl="1" indent="-457200">
              <a:buFont typeface="Arial" charset="0"/>
              <a:buChar char="•"/>
            </a:pPr>
            <a:r>
              <a:rPr lang="en-US" b="1" dirty="0" smtClean="0"/>
              <a:t>RDD </a:t>
            </a:r>
            <a:r>
              <a:rPr lang="en-US" b="1" dirty="0"/>
              <a:t>is</a:t>
            </a:r>
            <a:r>
              <a:rPr lang="en-US" dirty="0"/>
              <a:t> a distributed collections of objects that can be cached in </a:t>
            </a:r>
            <a:r>
              <a:rPr lang="en-US" dirty="0" smtClean="0"/>
              <a:t>memory </a:t>
            </a:r>
            <a:r>
              <a:rPr lang="en-US" dirty="0"/>
              <a:t>across cluster and can be manipulated in parallel. </a:t>
            </a:r>
            <a:endParaRPr lang="en-US" dirty="0" smtClean="0"/>
          </a:p>
          <a:p>
            <a:pPr marL="997200" lvl="1" indent="-457200">
              <a:buFont typeface="Arial" charset="0"/>
              <a:buChar char="•"/>
            </a:pPr>
            <a:r>
              <a:rPr lang="en-US" b="1" dirty="0" smtClean="0"/>
              <a:t>RDD </a:t>
            </a:r>
            <a:r>
              <a:rPr lang="en-US" b="1" dirty="0"/>
              <a:t>could </a:t>
            </a:r>
            <a:r>
              <a:rPr lang="en-US" dirty="0"/>
              <a:t>be automatically recomputed on failure </a:t>
            </a:r>
            <a:endParaRPr lang="en-US" dirty="0" smtClean="0"/>
          </a:p>
          <a:p>
            <a:pPr marL="997200" lvl="1" indent="-457200">
              <a:buFont typeface="Arial" charset="0"/>
              <a:buChar char="•"/>
            </a:pPr>
            <a:r>
              <a:rPr lang="en-US" b="1" dirty="0" smtClean="0"/>
              <a:t>RDD </a:t>
            </a:r>
            <a:r>
              <a:rPr lang="en-US" b="1" dirty="0"/>
              <a:t>is </a:t>
            </a:r>
            <a:r>
              <a:rPr lang="en-US" dirty="0"/>
              <a:t>resilient – can be recreated on the fly from known state </a:t>
            </a:r>
            <a:endParaRPr lang="en-US" dirty="0" smtClean="0"/>
          </a:p>
          <a:p>
            <a:pPr marL="997200" lvl="1" indent="-457200">
              <a:buFont typeface="Arial" charset="0"/>
              <a:buChar char="•"/>
            </a:pPr>
            <a:r>
              <a:rPr lang="en-US" dirty="0" smtClean="0"/>
              <a:t>Immutable </a:t>
            </a:r>
            <a:r>
              <a:rPr lang="en-US" dirty="0"/>
              <a:t>– already defined </a:t>
            </a:r>
            <a:r>
              <a:rPr lang="en-US" b="1" dirty="0"/>
              <a:t>RDDs can </a:t>
            </a:r>
            <a:r>
              <a:rPr lang="en-US" dirty="0"/>
              <a:t>be used as a basis to generate derivative RDDs but are never mutated </a:t>
            </a:r>
            <a:endParaRPr lang="en-US" dirty="0" smtClean="0"/>
          </a:p>
          <a:p>
            <a:pPr marL="997200" lvl="1" indent="-457200">
              <a:buFont typeface="Arial" charset="0"/>
              <a:buChar char="•"/>
            </a:pPr>
            <a:r>
              <a:rPr lang="en-US" dirty="0" smtClean="0"/>
              <a:t>Distributed </a:t>
            </a:r>
            <a:r>
              <a:rPr lang="en-US" dirty="0"/>
              <a:t>– the dataset is often partitioned across multiple nodes for increased scalability and parallelism </a:t>
            </a:r>
          </a:p>
          <a:p>
            <a:pPr marL="457200" indent="-457200">
              <a:buFont typeface="Arial" charset="0"/>
              <a:buChar char="•"/>
            </a:pPr>
            <a:endParaRPr lang="en-US" dirty="0"/>
          </a:p>
        </p:txBody>
      </p:sp>
    </p:spTree>
    <p:extLst>
      <p:ext uri="{BB962C8B-B14F-4D97-AF65-F5344CB8AC3E}">
        <p14:creationId xmlns:p14="http://schemas.microsoft.com/office/powerpoint/2010/main" val="2009790788"/>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How does Spark Work? </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b="1" dirty="0" smtClean="0"/>
              <a:t>RDD</a:t>
            </a:r>
          </a:p>
          <a:p>
            <a:pPr marL="997200" lvl="1" indent="-457200">
              <a:buFont typeface="Arial" charset="0"/>
              <a:buChar char="•"/>
            </a:pPr>
            <a:r>
              <a:rPr lang="en-US" dirty="0" smtClean="0"/>
              <a:t>Your </a:t>
            </a:r>
            <a:r>
              <a:rPr lang="en-US" dirty="0"/>
              <a:t>data is loaded in parallel into structured collections </a:t>
            </a:r>
            <a:endParaRPr lang="en-US" dirty="0"/>
          </a:p>
          <a:p>
            <a:pPr marL="457200" indent="-457200">
              <a:buFont typeface="Arial" charset="0"/>
              <a:buChar char="•"/>
            </a:pPr>
            <a:r>
              <a:rPr lang="en-US" b="1" dirty="0" smtClean="0"/>
              <a:t>Actions</a:t>
            </a:r>
          </a:p>
          <a:p>
            <a:pPr marL="997200" lvl="1" indent="-457200">
              <a:buFont typeface="Arial" charset="0"/>
              <a:buChar char="•"/>
            </a:pPr>
            <a:r>
              <a:rPr lang="en-US" dirty="0" smtClean="0"/>
              <a:t>Manipulate </a:t>
            </a:r>
            <a:r>
              <a:rPr lang="en-US" dirty="0"/>
              <a:t>the state of the working model by forming new RDDs </a:t>
            </a:r>
            <a:r>
              <a:rPr lang="en-US" dirty="0" smtClean="0"/>
              <a:t>and performing </a:t>
            </a:r>
            <a:r>
              <a:rPr lang="en-US" dirty="0"/>
              <a:t>calculations upon them </a:t>
            </a:r>
            <a:endParaRPr lang="en-US" dirty="0"/>
          </a:p>
          <a:p>
            <a:pPr marL="457200" indent="-457200">
              <a:buFont typeface="Arial" charset="0"/>
              <a:buChar char="•"/>
            </a:pPr>
            <a:r>
              <a:rPr lang="en-US" b="1" dirty="0" smtClean="0"/>
              <a:t>Persistence</a:t>
            </a:r>
          </a:p>
          <a:p>
            <a:pPr marL="997200" lvl="1" indent="-457200">
              <a:buFont typeface="Arial" charset="0"/>
              <a:buChar char="•"/>
            </a:pPr>
            <a:r>
              <a:rPr lang="en-US" dirty="0" smtClean="0"/>
              <a:t>Long-term </a:t>
            </a:r>
            <a:r>
              <a:rPr lang="en-US" dirty="0"/>
              <a:t>storage of an RDD’s state </a:t>
            </a:r>
            <a:endParaRPr lang="en-US" dirty="0"/>
          </a:p>
          <a:p>
            <a:pPr marL="457200" indent="-457200">
              <a:buFont typeface="Arial" charset="0"/>
              <a:buChar char="•"/>
            </a:pPr>
            <a:r>
              <a:rPr lang="en-US" b="1" dirty="0"/>
              <a:t>Spark Application is a definition in code of </a:t>
            </a:r>
            <a:endParaRPr lang="en-US" b="1" dirty="0" smtClean="0"/>
          </a:p>
          <a:p>
            <a:pPr marL="997200" lvl="1" indent="-457200">
              <a:buFont typeface="Arial" charset="0"/>
              <a:buChar char="•"/>
            </a:pPr>
            <a:r>
              <a:rPr lang="en-US" dirty="0" smtClean="0"/>
              <a:t>RDD </a:t>
            </a:r>
            <a:r>
              <a:rPr lang="en-US" dirty="0"/>
              <a:t>creation </a:t>
            </a:r>
            <a:endParaRPr lang="en-US" dirty="0" smtClean="0"/>
          </a:p>
          <a:p>
            <a:pPr marL="997200" lvl="1" indent="-457200">
              <a:buFont typeface="Arial" charset="0"/>
              <a:buChar char="•"/>
            </a:pPr>
            <a:r>
              <a:rPr lang="en-US" dirty="0" smtClean="0"/>
              <a:t>Actions </a:t>
            </a:r>
          </a:p>
          <a:p>
            <a:pPr marL="997200" lvl="1" indent="-457200">
              <a:buFont typeface="Arial" charset="0"/>
              <a:buChar char="•"/>
            </a:pPr>
            <a:r>
              <a:rPr lang="en-US" dirty="0" smtClean="0"/>
              <a:t>Persistence</a:t>
            </a:r>
            <a:endParaRPr lang="en-US" dirty="0"/>
          </a:p>
          <a:p>
            <a:pPr marL="457200" indent="-457200">
              <a:buFont typeface="Arial" charset="0"/>
              <a:buChar char="•"/>
            </a:pPr>
            <a:r>
              <a:rPr lang="en-US" b="1" dirty="0" smtClean="0"/>
              <a:t>Spark </a:t>
            </a:r>
            <a:r>
              <a:rPr lang="en-US" b="1" dirty="0"/>
              <a:t>Application results </a:t>
            </a:r>
            <a:r>
              <a:rPr lang="en-US" dirty="0"/>
              <a:t>in the creation of a DAG (Directed Acyclic Graph) </a:t>
            </a:r>
            <a:endParaRPr lang="en-US" dirty="0" smtClean="0"/>
          </a:p>
          <a:p>
            <a:pPr marL="457200" indent="-457200">
              <a:buFont typeface="Arial" charset="0"/>
              <a:buChar char="•"/>
            </a:pPr>
            <a:r>
              <a:rPr lang="en-US" dirty="0" smtClean="0"/>
              <a:t>Each </a:t>
            </a:r>
            <a:r>
              <a:rPr lang="en-US" dirty="0"/>
              <a:t>DAG is compiled into </a:t>
            </a:r>
            <a:r>
              <a:rPr lang="en-US" dirty="0" smtClean="0"/>
              <a:t>stages</a:t>
            </a:r>
          </a:p>
          <a:p>
            <a:pPr marL="457200" indent="-457200">
              <a:buFont typeface="Arial" charset="0"/>
              <a:buChar char="•"/>
            </a:pPr>
            <a:r>
              <a:rPr lang="en-US" dirty="0" smtClean="0"/>
              <a:t>Each </a:t>
            </a:r>
            <a:r>
              <a:rPr lang="en-US" dirty="0"/>
              <a:t>Stage is executed as a series of </a:t>
            </a:r>
            <a:r>
              <a:rPr lang="en-US" dirty="0" smtClean="0"/>
              <a:t>Tasks</a:t>
            </a:r>
          </a:p>
          <a:p>
            <a:pPr marL="457200" indent="-457200">
              <a:buFont typeface="Arial" charset="0"/>
              <a:buChar char="•"/>
            </a:pPr>
            <a:r>
              <a:rPr lang="en-US" dirty="0" smtClean="0"/>
              <a:t>Each </a:t>
            </a:r>
            <a:r>
              <a:rPr lang="en-US" dirty="0"/>
              <a:t>Task operates in parallel on assigned partitions</a:t>
            </a:r>
            <a:br>
              <a:rPr lang="en-US" dirty="0"/>
            </a:br>
            <a:endParaRPr lang="en-US" dirty="0"/>
          </a:p>
          <a:p>
            <a:endParaRPr lang="en-US" dirty="0"/>
          </a:p>
        </p:txBody>
      </p:sp>
    </p:spTree>
    <p:extLst>
      <p:ext uri="{BB962C8B-B14F-4D97-AF65-F5344CB8AC3E}">
        <p14:creationId xmlns:p14="http://schemas.microsoft.com/office/powerpoint/2010/main" val="904720728"/>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Spark </a:t>
            </a:r>
            <a:r>
              <a:rPr lang="en-US" b="1" dirty="0" err="1" smtClean="0"/>
              <a:t>DataFrames</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dirty="0"/>
              <a:t>Like an RDD, a </a:t>
            </a:r>
            <a:r>
              <a:rPr lang="en-US" b="1" dirty="0" err="1"/>
              <a:t>DataFrame</a:t>
            </a:r>
            <a:r>
              <a:rPr lang="en-US" b="1" dirty="0"/>
              <a:t> is </a:t>
            </a:r>
            <a:r>
              <a:rPr lang="en-US" dirty="0"/>
              <a:t>an immutable distributed collection of data. </a:t>
            </a:r>
          </a:p>
          <a:p>
            <a:pPr marL="457200" indent="-457200">
              <a:buFont typeface="Arial" charset="0"/>
              <a:buChar char="•"/>
            </a:pPr>
            <a:r>
              <a:rPr lang="en-US" dirty="0" smtClean="0"/>
              <a:t>Unlike </a:t>
            </a:r>
            <a:r>
              <a:rPr lang="en-US" dirty="0"/>
              <a:t>an RDD, </a:t>
            </a:r>
            <a:r>
              <a:rPr lang="en-US" b="1" dirty="0"/>
              <a:t>data is </a:t>
            </a:r>
            <a:r>
              <a:rPr lang="en-US" dirty="0"/>
              <a:t>organized into named columns, like a table in a relational database. </a:t>
            </a:r>
          </a:p>
          <a:p>
            <a:pPr marL="457200" indent="-457200">
              <a:buFont typeface="Arial" charset="0"/>
              <a:buChar char="•"/>
            </a:pPr>
            <a:r>
              <a:rPr lang="en-US" dirty="0" smtClean="0"/>
              <a:t>Designed </a:t>
            </a:r>
            <a:r>
              <a:rPr lang="en-US" dirty="0"/>
              <a:t>to make large data sets processing even easier, </a:t>
            </a:r>
            <a:r>
              <a:rPr lang="en-US" b="1" dirty="0" err="1"/>
              <a:t>DataFrame</a:t>
            </a:r>
            <a:r>
              <a:rPr lang="en-US" b="1" dirty="0"/>
              <a:t> allows </a:t>
            </a:r>
            <a:r>
              <a:rPr lang="en-US" dirty="0"/>
              <a:t>developers to impose a structure onto a distributed collection of data, allowing higher-level abstraction; it provides a domain specific language API to manipulate your distributed data; and makes Spark accessible to a wider audience, beyond specialized data engineers. </a:t>
            </a:r>
          </a:p>
          <a:p>
            <a:pPr marL="457200" indent="-457200">
              <a:buFont typeface="Arial" charset="0"/>
              <a:buChar char="•"/>
            </a:pPr>
            <a:r>
              <a:rPr lang="en-US" dirty="0" smtClean="0"/>
              <a:t>In </a:t>
            </a:r>
            <a:r>
              <a:rPr lang="en-US" b="1" dirty="0" smtClean="0"/>
              <a:t>Spark 2.0, </a:t>
            </a:r>
            <a:r>
              <a:rPr lang="en-US" b="1" dirty="0" err="1" smtClean="0"/>
              <a:t>DataFrame</a:t>
            </a:r>
            <a:r>
              <a:rPr lang="en-US" b="1" dirty="0" smtClean="0"/>
              <a:t> APIs merged </a:t>
            </a:r>
            <a:r>
              <a:rPr lang="en-US" dirty="0" smtClean="0"/>
              <a:t>with </a:t>
            </a:r>
            <a:r>
              <a:rPr lang="en-US" dirty="0"/>
              <a:t>Datasets APIs, unifying data processing capabilities across libraries. </a:t>
            </a:r>
          </a:p>
          <a:p>
            <a:pPr marL="457200" indent="-457200">
              <a:buFont typeface="Arial" charset="0"/>
              <a:buChar char="•"/>
            </a:pPr>
            <a:r>
              <a:rPr lang="en-US" dirty="0" smtClean="0"/>
              <a:t>Because </a:t>
            </a:r>
            <a:r>
              <a:rPr lang="en-US" dirty="0"/>
              <a:t>of this unification, developers now have fewer concepts to learn or remember, and work with a single high-level and type-safe API called Dataset.</a:t>
            </a:r>
          </a:p>
        </p:txBody>
      </p:sp>
    </p:spTree>
    <p:extLst>
      <p:ext uri="{BB962C8B-B14F-4D97-AF65-F5344CB8AC3E}">
        <p14:creationId xmlns:p14="http://schemas.microsoft.com/office/powerpoint/2010/main" val="1303058105"/>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RDDs, When to Use Them</a:t>
            </a:r>
          </a:p>
        </p:txBody>
      </p:sp>
      <p:sp>
        <p:nvSpPr>
          <p:cNvPr id="3" name="Content Placeholder 2"/>
          <p:cNvSpPr>
            <a:spLocks noGrp="1"/>
          </p:cNvSpPr>
          <p:nvPr>
            <p:ph sz="quarter" idx="10"/>
          </p:nvPr>
        </p:nvSpPr>
        <p:spPr/>
        <p:txBody>
          <a:bodyPr/>
          <a:lstStyle/>
          <a:p>
            <a:pPr marL="457200" indent="-457200">
              <a:buFont typeface="Arial" charset="0"/>
              <a:buChar char="•"/>
            </a:pPr>
            <a:r>
              <a:rPr lang="en-US" b="1" dirty="0"/>
              <a:t>RDD was</a:t>
            </a:r>
            <a:r>
              <a:rPr lang="en-US" dirty="0"/>
              <a:t> the primary user-facing API in Spark since its inception. At the core, an RDD is an immutable distributed collection of elements of your data, partitioned across nodes in your cluster that can be operated in parallel with a low-level API that offers transformations and actions. </a:t>
            </a:r>
          </a:p>
          <a:p>
            <a:pPr marL="457200" indent="-457200">
              <a:buFont typeface="Arial" charset="0"/>
              <a:buChar char="•"/>
            </a:pPr>
            <a:r>
              <a:rPr lang="en-US" b="1" dirty="0" smtClean="0"/>
              <a:t>Common </a:t>
            </a:r>
            <a:r>
              <a:rPr lang="en-US" b="1" dirty="0"/>
              <a:t>use cases for using RDDs are:</a:t>
            </a:r>
            <a:r>
              <a:rPr lang="en-US" dirty="0"/>
              <a:t> </a:t>
            </a:r>
          </a:p>
          <a:p>
            <a:pPr marL="997200" lvl="1" indent="-457200">
              <a:buFont typeface="Arial" charset="0"/>
              <a:buChar char="•"/>
            </a:pPr>
            <a:r>
              <a:rPr lang="en-US" dirty="0" smtClean="0"/>
              <a:t>you </a:t>
            </a:r>
            <a:r>
              <a:rPr lang="en-US" dirty="0"/>
              <a:t>want low-level transformation and actions and control on your data; </a:t>
            </a:r>
          </a:p>
          <a:p>
            <a:pPr marL="997200" lvl="1" indent="-457200">
              <a:buFont typeface="Arial" charset="0"/>
              <a:buChar char="•"/>
            </a:pPr>
            <a:r>
              <a:rPr lang="en-US" dirty="0" smtClean="0"/>
              <a:t>your </a:t>
            </a:r>
            <a:r>
              <a:rPr lang="en-US" dirty="0"/>
              <a:t>data is unstructured, such as media streams or streams of text; </a:t>
            </a:r>
          </a:p>
          <a:p>
            <a:pPr marL="997200" lvl="1" indent="-457200">
              <a:buFont typeface="Arial" charset="0"/>
              <a:buChar char="•"/>
            </a:pPr>
            <a:r>
              <a:rPr lang="en-US" dirty="0" smtClean="0"/>
              <a:t>you </a:t>
            </a:r>
            <a:r>
              <a:rPr lang="en-US" dirty="0"/>
              <a:t>want to manipulate your data with functional programming constructs rather than domain specific expressions; </a:t>
            </a:r>
          </a:p>
          <a:p>
            <a:pPr marL="997200" lvl="1" indent="-457200">
              <a:buFont typeface="Arial" charset="0"/>
              <a:buChar char="•"/>
            </a:pPr>
            <a:r>
              <a:rPr lang="en-US" dirty="0" smtClean="0"/>
              <a:t>you </a:t>
            </a:r>
            <a:r>
              <a:rPr lang="en-US" dirty="0"/>
              <a:t>don’t care about imposing a schema, such as columnar format, while processing or accessing data attributes by name or column; and </a:t>
            </a:r>
          </a:p>
          <a:p>
            <a:pPr marL="997200" lvl="1" indent="-457200">
              <a:buFont typeface="Arial" charset="0"/>
              <a:buChar char="•"/>
            </a:pPr>
            <a:r>
              <a:rPr lang="en-US" dirty="0" smtClean="0"/>
              <a:t>you </a:t>
            </a:r>
            <a:r>
              <a:rPr lang="en-US" dirty="0"/>
              <a:t>can forgo some optimization and performance benefits available with </a:t>
            </a:r>
            <a:r>
              <a:rPr lang="en-US" dirty="0" err="1"/>
              <a:t>DataFrames</a:t>
            </a:r>
            <a:r>
              <a:rPr lang="en-US" dirty="0"/>
              <a:t> and Datasets for structured and semi-structured data. </a:t>
            </a:r>
          </a:p>
          <a:p>
            <a:pPr marL="457200" indent="-457200">
              <a:buFont typeface="Arial" charset="0"/>
              <a:buChar char="•"/>
            </a:pPr>
            <a:r>
              <a:rPr lang="en-US" dirty="0" smtClean="0"/>
              <a:t>Are </a:t>
            </a:r>
            <a:r>
              <a:rPr lang="en-US" dirty="0"/>
              <a:t>RDDs being relegated as second class citizens? Are they being deprecated? </a:t>
            </a:r>
          </a:p>
          <a:p>
            <a:pPr marL="997200" lvl="1" indent="-457200">
              <a:buFont typeface="Arial" charset="0"/>
              <a:buChar char="•"/>
            </a:pPr>
            <a:r>
              <a:rPr lang="en-US" dirty="0" smtClean="0"/>
              <a:t>The </a:t>
            </a:r>
            <a:r>
              <a:rPr lang="en-US" dirty="0"/>
              <a:t>answer is a </a:t>
            </a:r>
            <a:r>
              <a:rPr lang="en-US" b="1" dirty="0"/>
              <a:t>NO! </a:t>
            </a:r>
          </a:p>
          <a:p>
            <a:pPr marL="457200" indent="-457200">
              <a:buFont typeface="Arial" charset="0"/>
              <a:buChar char="•"/>
            </a:pPr>
            <a:r>
              <a:rPr lang="en-US" dirty="0" smtClean="0"/>
              <a:t>We </a:t>
            </a:r>
            <a:r>
              <a:rPr lang="en-US" dirty="0"/>
              <a:t>can seamlessly move between </a:t>
            </a:r>
            <a:r>
              <a:rPr lang="en-US" dirty="0" err="1"/>
              <a:t>DataFrame</a:t>
            </a:r>
            <a:r>
              <a:rPr lang="en-US" dirty="0"/>
              <a:t> or Dataset and RDDs at will—by simple API method calls—and </a:t>
            </a:r>
            <a:r>
              <a:rPr lang="en-US" dirty="0" err="1"/>
              <a:t>DataFrames</a:t>
            </a:r>
            <a:r>
              <a:rPr lang="en-US" dirty="0"/>
              <a:t> and Datasets are built on top of RDDs.</a:t>
            </a:r>
          </a:p>
        </p:txBody>
      </p:sp>
    </p:spTree>
    <p:extLst>
      <p:ext uri="{BB962C8B-B14F-4D97-AF65-F5344CB8AC3E}">
        <p14:creationId xmlns:p14="http://schemas.microsoft.com/office/powerpoint/2010/main" val="462233491"/>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DataFrames</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dirty="0"/>
              <a:t>A </a:t>
            </a:r>
            <a:r>
              <a:rPr lang="en-US" b="1" dirty="0" err="1"/>
              <a:t>DataFrame</a:t>
            </a:r>
            <a:r>
              <a:rPr lang="en-US" dirty="0"/>
              <a:t> is a table of data with rows and columns. The list of columns and the types in those columns is the schema. </a:t>
            </a:r>
          </a:p>
          <a:p>
            <a:pPr marL="457200" indent="-457200">
              <a:buFont typeface="Arial" charset="0"/>
              <a:buChar char="•"/>
            </a:pPr>
            <a:r>
              <a:rPr lang="en-US" dirty="0" smtClean="0"/>
              <a:t>A </a:t>
            </a:r>
            <a:r>
              <a:rPr lang="en-US" dirty="0"/>
              <a:t>simple analogy to Spark </a:t>
            </a:r>
            <a:r>
              <a:rPr lang="en-US" b="1" dirty="0" err="1"/>
              <a:t>DataFrame</a:t>
            </a:r>
            <a:r>
              <a:rPr lang="en-US" dirty="0"/>
              <a:t> is a spreadsheet with named columns. The fundamental difference is that while a spreadsheet sits on one computer in one specific location, a Spark </a:t>
            </a:r>
            <a:r>
              <a:rPr lang="en-US" b="1" dirty="0" err="1"/>
              <a:t>DataFrame</a:t>
            </a:r>
            <a:r>
              <a:rPr lang="en-US" dirty="0"/>
              <a:t> can span thousands of computers. </a:t>
            </a:r>
          </a:p>
          <a:p>
            <a:pPr marL="457200" indent="-457200">
              <a:buFont typeface="Arial" charset="0"/>
              <a:buChar char="•"/>
            </a:pPr>
            <a:r>
              <a:rPr lang="en-US" dirty="0" smtClean="0"/>
              <a:t>One </a:t>
            </a:r>
            <a:r>
              <a:rPr lang="en-US" dirty="0"/>
              <a:t>is putting the data on more than one computer because either the data is too large to fit on one machine or it would simply take too long to perform that computation on one machine. </a:t>
            </a:r>
          </a:p>
          <a:p>
            <a:pPr marL="457200" indent="-457200">
              <a:buFont typeface="Arial" charset="0"/>
              <a:buChar char="•"/>
            </a:pPr>
            <a:r>
              <a:rPr lang="en-US" dirty="0" smtClean="0"/>
              <a:t>The </a:t>
            </a:r>
            <a:r>
              <a:rPr lang="en-US" b="1" dirty="0" err="1"/>
              <a:t>DataFrame</a:t>
            </a:r>
            <a:r>
              <a:rPr lang="en-US" dirty="0"/>
              <a:t> concept is not unique to Spark. The concept is borrowed from R. Python has similar concepts. However, Python/R </a:t>
            </a:r>
            <a:r>
              <a:rPr lang="en-US" b="1" dirty="0" err="1"/>
              <a:t>DataFrames</a:t>
            </a:r>
            <a:r>
              <a:rPr lang="en-US" b="1" dirty="0"/>
              <a:t> </a:t>
            </a:r>
            <a:r>
              <a:rPr lang="en-US" dirty="0"/>
              <a:t>(with some exceptions) exist on one machine rather than multiple machines. This limits what you can do with a given </a:t>
            </a:r>
            <a:r>
              <a:rPr lang="en-US" dirty="0" err="1"/>
              <a:t>DataFrame</a:t>
            </a:r>
            <a:r>
              <a:rPr lang="en-US" dirty="0"/>
              <a:t> in Python and R to the resources that exist on that specific machine. </a:t>
            </a:r>
          </a:p>
          <a:p>
            <a:pPr marL="457200" indent="-457200">
              <a:buFont typeface="Arial" charset="0"/>
              <a:buChar char="•"/>
            </a:pPr>
            <a:r>
              <a:rPr lang="en-US" dirty="0" smtClean="0"/>
              <a:t>Spark </a:t>
            </a:r>
            <a:r>
              <a:rPr lang="en-US" dirty="0"/>
              <a:t>has language interfaces for both Python and R, and it is easy to convert to Spark </a:t>
            </a:r>
            <a:r>
              <a:rPr lang="en-US" b="1" dirty="0" err="1"/>
              <a:t>DataFrames</a:t>
            </a:r>
            <a:r>
              <a:rPr lang="en-US" dirty="0"/>
              <a:t> to Pandas (Python) </a:t>
            </a:r>
            <a:r>
              <a:rPr lang="en-US" b="1" dirty="0" err="1"/>
              <a:t>DataFrames</a:t>
            </a:r>
            <a:endParaRPr lang="en-US" b="1" dirty="0"/>
          </a:p>
        </p:txBody>
      </p:sp>
    </p:spTree>
    <p:extLst>
      <p:ext uri="{BB962C8B-B14F-4D97-AF65-F5344CB8AC3E}">
        <p14:creationId xmlns:p14="http://schemas.microsoft.com/office/powerpoint/2010/main" val="844289941"/>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Ease-of-use of APIs with structure </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dirty="0" smtClean="0"/>
              <a:t>When </a:t>
            </a:r>
            <a:r>
              <a:rPr lang="en-US" dirty="0"/>
              <a:t>data are rendered as a </a:t>
            </a:r>
            <a:r>
              <a:rPr lang="en-US" b="1" i="1" dirty="0" err="1"/>
              <a:t>DataFrame</a:t>
            </a:r>
            <a:r>
              <a:rPr lang="en-US" dirty="0"/>
              <a:t>, it is much simpler to perform </a:t>
            </a:r>
            <a:r>
              <a:rPr lang="en-US" b="1" i="1" dirty="0" err="1"/>
              <a:t>agg</a:t>
            </a:r>
            <a:r>
              <a:rPr lang="en-US" dirty="0"/>
              <a:t>, </a:t>
            </a:r>
            <a:r>
              <a:rPr lang="en-US" b="1" i="1" dirty="0"/>
              <a:t>select</a:t>
            </a:r>
            <a:r>
              <a:rPr lang="en-US" dirty="0"/>
              <a:t>, </a:t>
            </a:r>
            <a:r>
              <a:rPr lang="en-US" b="1" i="1" dirty="0"/>
              <a:t>sum</a:t>
            </a:r>
            <a:r>
              <a:rPr lang="en-US" dirty="0"/>
              <a:t>, </a:t>
            </a:r>
            <a:r>
              <a:rPr lang="en-US" b="1" i="1" dirty="0" err="1"/>
              <a:t>avg</a:t>
            </a:r>
            <a:r>
              <a:rPr lang="en-US" dirty="0"/>
              <a:t>, </a:t>
            </a:r>
            <a:r>
              <a:rPr lang="en-US" b="1" i="1" dirty="0"/>
              <a:t>map</a:t>
            </a:r>
            <a:r>
              <a:rPr lang="en-US" dirty="0"/>
              <a:t>, </a:t>
            </a:r>
            <a:r>
              <a:rPr lang="en-US" b="1" i="1" dirty="0"/>
              <a:t>filter</a:t>
            </a:r>
            <a:r>
              <a:rPr lang="en-US" dirty="0"/>
              <a:t>, or </a:t>
            </a:r>
            <a:r>
              <a:rPr lang="en-US" b="1" i="1" dirty="0" err="1"/>
              <a:t>groupBy</a:t>
            </a:r>
            <a:r>
              <a:rPr lang="en-US" dirty="0"/>
              <a:t> operations by accessing a Dataset typed object’s </a:t>
            </a:r>
            <a:r>
              <a:rPr lang="en-US" dirty="0" smtClean="0"/>
              <a:t>Device </a:t>
            </a:r>
            <a:r>
              <a:rPr lang="en-US" dirty="0" err="1" smtClean="0"/>
              <a:t>IoT</a:t>
            </a:r>
            <a:r>
              <a:rPr lang="en-US" dirty="0" smtClean="0"/>
              <a:t> Data </a:t>
            </a:r>
            <a:r>
              <a:rPr lang="en-US" dirty="0"/>
              <a:t>than using RDD rows’ data fields. </a:t>
            </a:r>
          </a:p>
          <a:p>
            <a:pPr marL="457200" indent="-457200">
              <a:buFont typeface="Arial" charset="0"/>
              <a:buChar char="•"/>
            </a:pPr>
            <a:r>
              <a:rPr lang="en-US" dirty="0"/>
              <a:t>You could extract all those data from an RDD using some kind of regular expression process but that is much more tedious. </a:t>
            </a:r>
          </a:p>
          <a:p>
            <a:pPr marL="457200" indent="-457200">
              <a:buFont typeface="Arial" charset="0"/>
              <a:buChar char="•"/>
            </a:pPr>
            <a:endParaRPr lang="en-US" dirty="0"/>
          </a:p>
        </p:txBody>
      </p:sp>
    </p:spTree>
    <p:extLst>
      <p:ext uri="{BB962C8B-B14F-4D97-AF65-F5344CB8AC3E}">
        <p14:creationId xmlns:p14="http://schemas.microsoft.com/office/powerpoint/2010/main" val="136658442"/>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Transformations and Actions </a:t>
            </a:r>
            <a:endParaRPr lang="en-US" b="1" dirty="0">
              <a:effectLst/>
            </a:endParaRPr>
          </a:p>
        </p:txBody>
      </p:sp>
      <p:sp>
        <p:nvSpPr>
          <p:cNvPr id="3" name="Content Placeholder 2"/>
          <p:cNvSpPr>
            <a:spLocks noGrp="1"/>
          </p:cNvSpPr>
          <p:nvPr>
            <p:ph sz="quarter" idx="10"/>
          </p:nvPr>
        </p:nvSpPr>
        <p:spPr/>
        <p:txBody>
          <a:bodyPr/>
          <a:lstStyle/>
          <a:p>
            <a:pPr marL="457200" indent="-457200">
              <a:buFont typeface="Arial" charset="0"/>
              <a:buChar char="•"/>
            </a:pPr>
            <a:r>
              <a:rPr lang="en-US" b="1" i="1" dirty="0"/>
              <a:t>Transformations</a:t>
            </a:r>
            <a:r>
              <a:rPr lang="en-US" i="1" dirty="0"/>
              <a:t> </a:t>
            </a:r>
            <a:r>
              <a:rPr lang="en-US" dirty="0"/>
              <a:t>construct a new </a:t>
            </a:r>
            <a:r>
              <a:rPr lang="en-US" dirty="0"/>
              <a:t>RDD/</a:t>
            </a:r>
            <a:r>
              <a:rPr lang="en-US" dirty="0" err="1"/>
              <a:t>Dataframe</a:t>
            </a:r>
            <a:r>
              <a:rPr lang="en-US" dirty="0" smtClean="0"/>
              <a:t> </a:t>
            </a:r>
            <a:r>
              <a:rPr lang="en-US" dirty="0"/>
              <a:t>from a previous one. For example, one common transformation is filtering data that matches a predicate. </a:t>
            </a:r>
            <a:r>
              <a:rPr lang="en-US" dirty="0" smtClean="0"/>
              <a:t>( .filter() )</a:t>
            </a:r>
          </a:p>
          <a:p>
            <a:pPr marL="457200" indent="-457200">
              <a:buFont typeface="Arial" charset="0"/>
              <a:buChar char="•"/>
            </a:pPr>
            <a:r>
              <a:rPr lang="en-US" b="1" i="1" dirty="0" smtClean="0"/>
              <a:t>Actions</a:t>
            </a:r>
            <a:r>
              <a:rPr lang="en-US" b="1" dirty="0" smtClean="0"/>
              <a:t>,</a:t>
            </a:r>
            <a:r>
              <a:rPr lang="en-US" dirty="0" smtClean="0"/>
              <a:t> on the other hand, compute a result based on an RDD/</a:t>
            </a:r>
            <a:r>
              <a:rPr lang="en-US" dirty="0" err="1" smtClean="0"/>
              <a:t>Dataframe</a:t>
            </a:r>
            <a:r>
              <a:rPr lang="en-US" dirty="0" smtClean="0"/>
              <a:t>, and either return it to the driver program or save it to an external storage system (e.g., OS or HDFS). </a:t>
            </a:r>
          </a:p>
          <a:p>
            <a:endParaRPr lang="en-US" dirty="0"/>
          </a:p>
        </p:txBody>
      </p:sp>
    </p:spTree>
    <p:extLst>
      <p:ext uri="{BB962C8B-B14F-4D97-AF65-F5344CB8AC3E}">
        <p14:creationId xmlns:p14="http://schemas.microsoft.com/office/powerpoint/2010/main" val="86333694"/>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Rakuten</a:t>
            </a:r>
            <a:endParaRPr lang="en-US" b="1" dirty="0"/>
          </a:p>
        </p:txBody>
      </p:sp>
      <p:sp>
        <p:nvSpPr>
          <p:cNvPr id="3" name="Content Placeholder 2"/>
          <p:cNvSpPr>
            <a:spLocks noGrp="1"/>
          </p:cNvSpPr>
          <p:nvPr>
            <p:ph sz="quarter" idx="10"/>
          </p:nvPr>
        </p:nvSpPr>
        <p:spPr>
          <a:xfrm>
            <a:off x="677791" y="1543050"/>
            <a:ext cx="8751959" cy="7740650"/>
          </a:xfrm>
        </p:spPr>
        <p:txBody>
          <a:bodyPr/>
          <a:lstStyle/>
          <a:p>
            <a:pPr marL="457200" indent="-457200">
              <a:buFont typeface="Arial" charset="0"/>
              <a:buChar char="•"/>
            </a:pPr>
            <a:r>
              <a:rPr lang="en-US" b="1" dirty="0" err="1" smtClean="0"/>
              <a:t>Rakuten</a:t>
            </a:r>
            <a:r>
              <a:rPr lang="en-US" b="1" dirty="0" smtClean="0"/>
              <a:t> </a:t>
            </a:r>
            <a:r>
              <a:rPr lang="en-US" b="1" dirty="0"/>
              <a:t>Group </a:t>
            </a:r>
            <a:r>
              <a:rPr lang="en-US" dirty="0"/>
              <a:t>has </a:t>
            </a:r>
            <a:r>
              <a:rPr lang="en-US" dirty="0" smtClean="0"/>
              <a:t>1.2 </a:t>
            </a:r>
            <a:r>
              <a:rPr lang="en-US" dirty="0"/>
              <a:t>billion </a:t>
            </a:r>
            <a:r>
              <a:rPr lang="en-US" dirty="0" smtClean="0"/>
              <a:t>members globally, and 130 </a:t>
            </a:r>
            <a:r>
              <a:rPr lang="en-US" dirty="0"/>
              <a:t>million </a:t>
            </a:r>
            <a:r>
              <a:rPr lang="en-US" dirty="0" smtClean="0"/>
              <a:t>in </a:t>
            </a:r>
            <a:r>
              <a:rPr lang="en-US" dirty="0" smtClean="0"/>
              <a:t>the U.S., w</a:t>
            </a:r>
            <a:r>
              <a:rPr lang="en-US" dirty="0" smtClean="0"/>
              <a:t>ith </a:t>
            </a:r>
            <a:r>
              <a:rPr lang="en-US" dirty="0"/>
              <a:t>more than 70 </a:t>
            </a:r>
            <a:r>
              <a:rPr lang="en-US" dirty="0" smtClean="0"/>
              <a:t>businesses across a variety of services, </a:t>
            </a:r>
            <a:r>
              <a:rPr lang="en-US" dirty="0"/>
              <a:t>such as e-commerce, payment services, financial services, telecommunication, media, sports</a:t>
            </a:r>
            <a:r>
              <a:rPr lang="en-US" dirty="0" smtClean="0"/>
              <a:t>, </a:t>
            </a:r>
            <a:r>
              <a:rPr lang="en-US" dirty="0" err="1" smtClean="0"/>
              <a:t>adtech</a:t>
            </a:r>
            <a:r>
              <a:rPr lang="en-US" dirty="0" smtClean="0"/>
              <a:t>, </a:t>
            </a:r>
            <a:r>
              <a:rPr lang="en-US" dirty="0"/>
              <a:t>etc</a:t>
            </a:r>
            <a:r>
              <a:rPr lang="en-US" dirty="0" smtClean="0"/>
              <a:t>.</a:t>
            </a:r>
          </a:p>
          <a:p>
            <a:pPr marL="457200" indent="-457200">
              <a:buFont typeface="Arial" charset="0"/>
              <a:buChar char="•"/>
            </a:pPr>
            <a:r>
              <a:rPr lang="en-US" b="1" dirty="0" err="1"/>
              <a:t>Rakuten</a:t>
            </a:r>
            <a:r>
              <a:rPr lang="en-US" dirty="0"/>
              <a:t> </a:t>
            </a:r>
            <a:r>
              <a:rPr lang="en-US" dirty="0" smtClean="0"/>
              <a:t>is </a:t>
            </a:r>
            <a:r>
              <a:rPr lang="en-US" dirty="0" smtClean="0"/>
              <a:t>ranked the 5</a:t>
            </a:r>
            <a:r>
              <a:rPr lang="en-US" baseline="30000" dirty="0" smtClean="0"/>
              <a:t>th</a:t>
            </a:r>
            <a:r>
              <a:rPr lang="en-US" dirty="0" smtClean="0"/>
              <a:t> </a:t>
            </a:r>
            <a:r>
              <a:rPr lang="en-US" dirty="0"/>
              <a:t>largest e-commerce company in the </a:t>
            </a:r>
            <a:r>
              <a:rPr lang="en-US" dirty="0" smtClean="0"/>
              <a:t>world in 2018 </a:t>
            </a:r>
            <a:r>
              <a:rPr lang="en-US" dirty="0" smtClean="0"/>
              <a:t>(by revenue), and the 11</a:t>
            </a:r>
            <a:r>
              <a:rPr lang="en-US" baseline="30000" dirty="0" smtClean="0"/>
              <a:t>th</a:t>
            </a:r>
            <a:r>
              <a:rPr lang="en-US" dirty="0" smtClean="0"/>
              <a:t> largest </a:t>
            </a:r>
            <a:r>
              <a:rPr lang="en-US" dirty="0" smtClean="0"/>
              <a:t>world wide internet service company </a:t>
            </a:r>
            <a:r>
              <a:rPr lang="en-US" dirty="0" smtClean="0"/>
              <a:t>(people).</a:t>
            </a:r>
          </a:p>
          <a:p>
            <a:pPr marL="457200" indent="-457200">
              <a:buFont typeface="Arial" charset="0"/>
              <a:buChar char="•"/>
            </a:pPr>
            <a:r>
              <a:rPr lang="en-US" b="1" dirty="0" err="1"/>
              <a:t>Rakuten</a:t>
            </a:r>
            <a:r>
              <a:rPr lang="en-US" dirty="0"/>
              <a:t> h</a:t>
            </a:r>
            <a:r>
              <a:rPr lang="en-US" dirty="0" smtClean="0"/>
              <a:t>as over 150+ Data Scientists of which 100 of them have a PhD in their respective field.</a:t>
            </a:r>
          </a:p>
          <a:p>
            <a:pPr marL="457200" indent="-457200">
              <a:buFont typeface="Arial" charset="0"/>
              <a:buChar char="•"/>
            </a:pPr>
            <a:r>
              <a:rPr lang="en-US" dirty="0"/>
              <a:t>With over 1 billion user events being stored daily in </a:t>
            </a:r>
            <a:r>
              <a:rPr lang="en-US" b="1" dirty="0" err="1"/>
              <a:t>Rakuten</a:t>
            </a:r>
            <a:r>
              <a:rPr lang="en-US" dirty="0" smtClean="0"/>
              <a:t> </a:t>
            </a:r>
            <a:r>
              <a:rPr lang="en-US" dirty="0"/>
              <a:t>servers across our variety of services, our data is at the heart of one of the most important strategies for the entire </a:t>
            </a:r>
            <a:r>
              <a:rPr lang="en-US" b="1" dirty="0" err="1"/>
              <a:t>Rakuten</a:t>
            </a:r>
            <a:r>
              <a:rPr lang="en-US" b="1" dirty="0"/>
              <a:t> Group</a:t>
            </a:r>
            <a:r>
              <a:rPr lang="en-US" dirty="0"/>
              <a:t>. </a:t>
            </a:r>
            <a:endParaRPr lang="en-US" dirty="0" smtClean="0"/>
          </a:p>
          <a:p>
            <a:pPr marL="457200" indent="-457200">
              <a:buFont typeface="Arial" charset="0"/>
              <a:buChar char="•"/>
            </a:pPr>
            <a:endParaRPr lang="en-US" dirty="0"/>
          </a:p>
          <a:p>
            <a:pPr marL="457200" indent="-457200">
              <a:buFont typeface="Arial" charset="0"/>
              <a:buChar char="•"/>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40875" y="1291829"/>
            <a:ext cx="7543800" cy="7880746"/>
          </a:xfrm>
          <a:prstGeom prst="rect">
            <a:avLst/>
          </a:prstGeom>
        </p:spPr>
      </p:pic>
    </p:spTree>
    <p:extLst>
      <p:ext uri="{BB962C8B-B14F-4D97-AF65-F5344CB8AC3E}">
        <p14:creationId xmlns:p14="http://schemas.microsoft.com/office/powerpoint/2010/main" val="319353596"/>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Examples, Actions </a:t>
            </a:r>
            <a:endParaRPr lang="en-US" b="1" dirty="0">
              <a:effectLst/>
            </a:endParaRPr>
          </a:p>
        </p:txBody>
      </p:sp>
      <p:sp>
        <p:nvSpPr>
          <p:cNvPr id="3" name="Content Placeholder 2"/>
          <p:cNvSpPr>
            <a:spLocks noGrp="1"/>
          </p:cNvSpPr>
          <p:nvPr>
            <p:ph sz="quarter" idx="10"/>
          </p:nvPr>
        </p:nvSpPr>
        <p:spPr>
          <a:xfrm>
            <a:off x="677791" y="1100138"/>
            <a:ext cx="16962509" cy="8183562"/>
          </a:xfrm>
        </p:spPr>
        <p:txBody>
          <a:bodyPr/>
          <a:lstStyle/>
          <a:p>
            <a:pPr marL="457200" indent="-457200">
              <a:buFont typeface="Arial" charset="0"/>
              <a:buChar char="•"/>
            </a:pPr>
            <a:r>
              <a:rPr lang="en-US" i="1" dirty="0"/>
              <a:t>Basic actions on an RDD containing numbers {1, 2, 3, 3} </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0149" y="1600200"/>
            <a:ext cx="16130589" cy="7927785"/>
          </a:xfrm>
          <a:prstGeom prst="rect">
            <a:avLst/>
          </a:prstGeom>
        </p:spPr>
      </p:pic>
    </p:spTree>
    <p:extLst>
      <p:ext uri="{BB962C8B-B14F-4D97-AF65-F5344CB8AC3E}">
        <p14:creationId xmlns:p14="http://schemas.microsoft.com/office/powerpoint/2010/main" val="1441299556"/>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Examples, </a:t>
            </a:r>
            <a:r>
              <a:rPr lang="en-US" b="1" dirty="0"/>
              <a:t>Transformations </a:t>
            </a:r>
            <a:endParaRPr lang="en-US" b="1" dirty="0"/>
          </a:p>
        </p:txBody>
      </p:sp>
      <p:sp>
        <p:nvSpPr>
          <p:cNvPr id="3" name="Content Placeholder 2"/>
          <p:cNvSpPr>
            <a:spLocks noGrp="1"/>
          </p:cNvSpPr>
          <p:nvPr>
            <p:ph sz="quarter" idx="10"/>
          </p:nvPr>
        </p:nvSpPr>
        <p:spPr>
          <a:xfrm>
            <a:off x="677791" y="1143000"/>
            <a:ext cx="16962509" cy="8140700"/>
          </a:xfrm>
        </p:spPr>
        <p:txBody>
          <a:bodyPr/>
          <a:lstStyle/>
          <a:p>
            <a:pPr marL="457200" indent="-457200">
              <a:buFont typeface="Arial" charset="0"/>
              <a:buChar char="•"/>
            </a:pPr>
            <a:r>
              <a:rPr lang="en-US" dirty="0"/>
              <a:t>Since pair RDDs contain tuples, we need to pass functions that operate on tuples rather than on individual elements. </a:t>
            </a:r>
          </a:p>
          <a:p>
            <a:pPr marL="457200" indent="-457200">
              <a:buFont typeface="Arial" charset="0"/>
              <a:buChar char="•"/>
            </a:pPr>
            <a:r>
              <a:rPr lang="en-US" i="1" dirty="0"/>
              <a:t>Transformations on one pair RDD (example: {(1, 2), (3, 4), (3, 6)}) </a:t>
            </a:r>
            <a:endParaRPr lang="en-US" i="1" dirty="0" smtClean="0"/>
          </a:p>
          <a:p>
            <a:pPr marL="457200" indent="-457200">
              <a:buFont typeface="Arial" charset="0"/>
              <a:buChar char="•"/>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8725" y="2728914"/>
            <a:ext cx="15944850" cy="7114610"/>
          </a:xfrm>
          <a:prstGeom prst="rect">
            <a:avLst/>
          </a:prstGeom>
        </p:spPr>
      </p:pic>
    </p:spTree>
    <p:extLst>
      <p:ext uri="{BB962C8B-B14F-4D97-AF65-F5344CB8AC3E}">
        <p14:creationId xmlns:p14="http://schemas.microsoft.com/office/powerpoint/2010/main" val="1575192326"/>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Transformations on two pair RDD </a:t>
            </a:r>
            <a:endParaRPr lang="en-US" b="1" dirty="0"/>
          </a:p>
        </p:txBody>
      </p:sp>
      <p:sp>
        <p:nvSpPr>
          <p:cNvPr id="3" name="Content Placeholder 2"/>
          <p:cNvSpPr>
            <a:spLocks noGrp="1"/>
          </p:cNvSpPr>
          <p:nvPr>
            <p:ph sz="quarter" idx="10"/>
          </p:nvPr>
        </p:nvSpPr>
        <p:spPr>
          <a:xfrm>
            <a:off x="677791" y="1543051"/>
            <a:ext cx="16962509" cy="8272462"/>
          </a:xfrm>
        </p:spPr>
        <p:txBody>
          <a:bodyPr/>
          <a:lstStyle/>
          <a:p>
            <a:r>
              <a:rPr lang="en-US" dirty="0"/>
              <a:t>Two pair </a:t>
            </a:r>
            <a:r>
              <a:rPr lang="en-US" i="1" dirty="0"/>
              <a:t>RDDs (</a:t>
            </a:r>
            <a:r>
              <a:rPr lang="en-US" i="1" dirty="0" err="1"/>
              <a:t>rdd</a:t>
            </a:r>
            <a:r>
              <a:rPr lang="en-US" i="1" dirty="0"/>
              <a:t> = {(1, 2), (3, 4), (3, 6)} other = {(3, 9</a:t>
            </a:r>
            <a:r>
              <a:rPr lang="en-US" i="1" dirty="0" smtClean="0"/>
              <a:t>)})</a:t>
            </a:r>
            <a:r>
              <a:rPr lang="en-US" dirty="0"/>
              <a:t> </a:t>
            </a:r>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endParaRPr lang="en-US" dirty="0" smtClean="0"/>
          </a:p>
          <a:p>
            <a:pPr marL="457200" indent="-457200">
              <a:buFont typeface="Arial" charset="0"/>
              <a:buChar char="•"/>
            </a:pPr>
            <a:r>
              <a:rPr lang="en-US" dirty="0" smtClean="0"/>
              <a:t>Sometimes </a:t>
            </a:r>
            <a:r>
              <a:rPr lang="en-US" dirty="0"/>
              <a:t>working with pairs can be awkward if we want to access only the value part of our pair RDD. </a:t>
            </a:r>
          </a:p>
          <a:p>
            <a:pPr marL="457200" indent="-457200">
              <a:buFont typeface="Arial" charset="0"/>
              <a:buChar char="•"/>
            </a:pPr>
            <a:r>
              <a:rPr lang="en-US" dirty="0"/>
              <a:t>Since this is a common pattern, Spark provides the </a:t>
            </a:r>
            <a:r>
              <a:rPr lang="en-US" dirty="0" err="1"/>
              <a:t>mapValues</a:t>
            </a:r>
            <a:r>
              <a:rPr lang="en-US" dirty="0"/>
              <a:t>(</a:t>
            </a:r>
            <a:r>
              <a:rPr lang="en-US" dirty="0" err="1"/>
              <a:t>func</a:t>
            </a:r>
            <a:r>
              <a:rPr lang="en-US" dirty="0"/>
              <a:t>) function, which is the same as map{case (x, y): (x, </a:t>
            </a:r>
            <a:r>
              <a:rPr lang="en-US" dirty="0" err="1"/>
              <a:t>func</a:t>
            </a:r>
            <a:r>
              <a:rPr lang="en-US" dirty="0"/>
              <a:t>(y))}. </a:t>
            </a:r>
            <a:r>
              <a:rPr lang="en-US" i="1" dirty="0" smtClean="0"/>
              <a:t> </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790" y="2122488"/>
            <a:ext cx="16962509" cy="5507037"/>
          </a:xfrm>
          <a:prstGeom prst="rect">
            <a:avLst/>
          </a:prstGeom>
        </p:spPr>
      </p:pic>
    </p:spTree>
    <p:extLst>
      <p:ext uri="{BB962C8B-B14F-4D97-AF65-F5344CB8AC3E}">
        <p14:creationId xmlns:p14="http://schemas.microsoft.com/office/powerpoint/2010/main" val="366773375"/>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Aggregations</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dirty="0"/>
              <a:t>When datasets are described in terms of key/value pairs, it is common to want to aggregate statistics across all elements with the same key. We have looked at the fold(), combine(), and reduce() actions on basic RDDs, and similar per-key transformations exist on pair RDDs. </a:t>
            </a:r>
          </a:p>
          <a:p>
            <a:pPr marL="457200" indent="-457200">
              <a:buFont typeface="Arial" charset="0"/>
              <a:buChar char="•"/>
            </a:pPr>
            <a:r>
              <a:rPr lang="en-US" dirty="0"/>
              <a:t>Spark has a similar set of operations that combines values that have the same key. These operations return RDDs and thus are transformations rather than actions. </a:t>
            </a:r>
          </a:p>
          <a:p>
            <a:pPr marL="457200" indent="-457200">
              <a:buFont typeface="Arial" charset="0"/>
              <a:buChar char="•"/>
            </a:pPr>
            <a:r>
              <a:rPr lang="en-US" dirty="0" err="1"/>
              <a:t>reduceByKey</a:t>
            </a:r>
            <a:r>
              <a:rPr lang="en-US" dirty="0"/>
              <a:t>() is quite similar to reduce(); both take a function and use it to combine values. </a:t>
            </a:r>
            <a:r>
              <a:rPr lang="en-US" dirty="0" err="1"/>
              <a:t>reduceByKey</a:t>
            </a:r>
            <a:r>
              <a:rPr lang="en-US" dirty="0"/>
              <a:t>() runs several parallel reduce operations, one for each key in the dataset, where each operation combines values that have the same key. Because datasets can have very large numbers of keys, </a:t>
            </a:r>
            <a:r>
              <a:rPr lang="en-US" dirty="0" err="1"/>
              <a:t>reduceByKey</a:t>
            </a:r>
            <a:r>
              <a:rPr lang="en-US" dirty="0"/>
              <a:t>() is not implemented as an action that returns a value to the user program. Instead, it returns a new RDD consisting of each key and the reduced value for that key. </a:t>
            </a:r>
          </a:p>
          <a:p>
            <a:pPr marL="457200" indent="-457200">
              <a:buFont typeface="Arial" charset="0"/>
              <a:buChar char="•"/>
            </a:pPr>
            <a:r>
              <a:rPr lang="en-US" dirty="0" err="1"/>
              <a:t>foldByKey</a:t>
            </a:r>
            <a:r>
              <a:rPr lang="en-US" dirty="0"/>
              <a:t>() is quite similar to fold(); both use a zero value of the same type of the data in out RDD and combination function. </a:t>
            </a:r>
          </a:p>
          <a:p>
            <a:endParaRPr lang="en-US" dirty="0"/>
          </a:p>
        </p:txBody>
      </p:sp>
    </p:spTree>
    <p:extLst>
      <p:ext uri="{BB962C8B-B14F-4D97-AF65-F5344CB8AC3E}">
        <p14:creationId xmlns:p14="http://schemas.microsoft.com/office/powerpoint/2010/main" val="513332871"/>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Spark SQL </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dirty="0"/>
              <a:t>Spark SQL used to be a separate API in Spark 1.x. Spark SQL engine is still there and implements most features of SQL 2003 standard and many sophisticated add-on. </a:t>
            </a:r>
          </a:p>
          <a:p>
            <a:pPr marL="457200" indent="-457200">
              <a:buFont typeface="Arial" charset="0"/>
              <a:buChar char="•"/>
            </a:pPr>
            <a:r>
              <a:rPr lang="en-US" dirty="0"/>
              <a:t>Spark SQL Engine is for the most part hidden behind </a:t>
            </a:r>
            <a:r>
              <a:rPr lang="en-US" dirty="0" err="1"/>
              <a:t>DataFrame</a:t>
            </a:r>
            <a:r>
              <a:rPr lang="en-US" dirty="0"/>
              <a:t> and Dataset API. </a:t>
            </a:r>
          </a:p>
          <a:p>
            <a:pPr marL="457200" indent="-457200">
              <a:buFont typeface="Arial" charset="0"/>
              <a:buChar char="•"/>
            </a:pPr>
            <a:r>
              <a:rPr lang="en-US" dirty="0"/>
              <a:t>Spark SQL uses this extra information to perform extra optimizations. There are several ways to interact with Spark SQL including SQL, the </a:t>
            </a:r>
            <a:r>
              <a:rPr lang="en-US" dirty="0" err="1"/>
              <a:t>DataFrames</a:t>
            </a:r>
            <a:r>
              <a:rPr lang="en-US" dirty="0"/>
              <a:t> API and the Datasets API. </a:t>
            </a:r>
          </a:p>
          <a:p>
            <a:pPr marL="457200" indent="-457200">
              <a:buFont typeface="Arial" charset="0"/>
              <a:buChar char="•"/>
            </a:pPr>
            <a:r>
              <a:rPr lang="en-US" dirty="0"/>
              <a:t>One use of Spark SQL is to execute SQL queries written using either a basic SQL syntax or </a:t>
            </a:r>
            <a:r>
              <a:rPr lang="en-US" dirty="0" err="1"/>
              <a:t>HiveQL</a:t>
            </a:r>
            <a:r>
              <a:rPr lang="en-US" dirty="0"/>
              <a:t> (Hive is a data warehouse application built atop of Hadoop) </a:t>
            </a:r>
          </a:p>
          <a:p>
            <a:pPr marL="457200" indent="-457200">
              <a:buFont typeface="Arial" charset="0"/>
              <a:buChar char="•"/>
            </a:pPr>
            <a:r>
              <a:rPr lang="en-US" dirty="0"/>
              <a:t>Spark SQL can also be used to read data from an existing Hive installation. When running SQL from within another programming language the results will be returned as a </a:t>
            </a:r>
            <a:r>
              <a:rPr lang="en-US" dirty="0" err="1"/>
              <a:t>DataFrame</a:t>
            </a:r>
            <a:r>
              <a:rPr lang="en-US" dirty="0"/>
              <a:t>. </a:t>
            </a:r>
          </a:p>
          <a:p>
            <a:pPr marL="457200" indent="-457200">
              <a:buFont typeface="Arial" charset="0"/>
              <a:buChar char="•"/>
            </a:pPr>
            <a:r>
              <a:rPr lang="en-US" dirty="0"/>
              <a:t>You can also interact with the SQL interface using the command-line or JDBC/ODBC. </a:t>
            </a:r>
          </a:p>
          <a:p>
            <a:pPr marL="457200" indent="-457200">
              <a:buFont typeface="Arial" charset="0"/>
              <a:buChar char="•"/>
            </a:pPr>
            <a:r>
              <a:rPr lang="en-US" dirty="0" err="1"/>
              <a:t>SparkSQL</a:t>
            </a:r>
            <a:r>
              <a:rPr lang="en-US" dirty="0"/>
              <a:t> could read and write data from Parquet files, JSON files, Hive, Cassandra </a:t>
            </a:r>
          </a:p>
          <a:p>
            <a:endParaRPr lang="en-US" dirty="0"/>
          </a:p>
        </p:txBody>
      </p:sp>
    </p:spTree>
    <p:extLst>
      <p:ext uri="{BB962C8B-B14F-4D97-AF65-F5344CB8AC3E}">
        <p14:creationId xmlns:p14="http://schemas.microsoft.com/office/powerpoint/2010/main" val="990898219"/>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dirty="0" smtClean="0"/>
              <a:t>Machine Learning Pipeline</a:t>
            </a:r>
            <a:br>
              <a:rPr kumimoji="1" lang="en-US" altLang="ja-JP" dirty="0" smtClean="0"/>
            </a:br>
            <a:r>
              <a:rPr kumimoji="1" lang="en-US" altLang="ja-JP" dirty="0" smtClean="0"/>
              <a:t>w</a:t>
            </a:r>
            <a:r>
              <a:rPr lang="en-US" altLang="ja-JP" dirty="0" smtClean="0"/>
              <a:t>ith</a:t>
            </a:r>
            <a:r>
              <a:rPr kumimoji="1" lang="en-US" altLang="ja-JP" dirty="0" smtClean="0"/>
              <a:t> </a:t>
            </a:r>
            <a:r>
              <a:rPr kumimoji="1" lang="en-US" altLang="ja-JP" dirty="0" smtClean="0"/>
              <a:t>Spark</a:t>
            </a:r>
            <a:endParaRPr kumimoji="1" lang="ja-JP" altLang="en-US" dirty="0"/>
          </a:p>
        </p:txBody>
      </p:sp>
      <p:sp>
        <p:nvSpPr>
          <p:cNvPr id="5" name="コンテンツ プレースホルダー 4"/>
          <p:cNvSpPr>
            <a:spLocks noGrp="1"/>
          </p:cNvSpPr>
          <p:nvPr>
            <p:ph sz="quarter" idx="12"/>
          </p:nvPr>
        </p:nvSpPr>
        <p:spPr>
          <a:xfrm>
            <a:off x="6879463" y="5334111"/>
            <a:ext cx="6703187" cy="2387733"/>
          </a:xfrm>
        </p:spPr>
        <p:txBody>
          <a:bodyPr/>
          <a:lstStyle/>
          <a:p>
            <a:pPr lvl="0"/>
            <a:r>
              <a:rPr lang="en-US" altLang="ja-JP" dirty="0" smtClean="0"/>
              <a:t>Utah Data Engineering Meetup</a:t>
            </a:r>
          </a:p>
          <a:p>
            <a:pPr lvl="0"/>
            <a:r>
              <a:rPr lang="en-US" altLang="ja-JP" dirty="0" smtClean="0"/>
              <a:t>November </a:t>
            </a:r>
            <a:r>
              <a:rPr lang="en-US" altLang="ja-JP" dirty="0" smtClean="0"/>
              <a:t>14, 2018</a:t>
            </a:r>
          </a:p>
        </p:txBody>
      </p:sp>
    </p:spTree>
    <p:extLst>
      <p:ext uri="{BB962C8B-B14F-4D97-AF65-F5344CB8AC3E}">
        <p14:creationId xmlns:p14="http://schemas.microsoft.com/office/powerpoint/2010/main" val="93921273"/>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Need for Machine Learning </a:t>
            </a:r>
            <a:r>
              <a:rPr lang="en-US" b="1" dirty="0" smtClean="0"/>
              <a:t>System with Spark </a:t>
            </a:r>
            <a:endParaRPr lang="en-US" b="1" dirty="0">
              <a:effectLst/>
            </a:endParaRPr>
          </a:p>
        </p:txBody>
      </p:sp>
      <p:sp>
        <p:nvSpPr>
          <p:cNvPr id="3" name="Content Placeholder 2"/>
          <p:cNvSpPr>
            <a:spLocks noGrp="1"/>
          </p:cNvSpPr>
          <p:nvPr>
            <p:ph sz="quarter" idx="10"/>
          </p:nvPr>
        </p:nvSpPr>
        <p:spPr/>
        <p:txBody>
          <a:bodyPr/>
          <a:lstStyle/>
          <a:p>
            <a:pPr marL="514350" indent="-514350">
              <a:buFont typeface="+mj-lt"/>
              <a:buAutoNum type="arabicPeriod"/>
            </a:pPr>
            <a:r>
              <a:rPr lang="en-US" dirty="0"/>
              <a:t>The scale of data that needs to be analyzed at many large companies means that humans only analysis of data quickly becomes infeasible as the business grows. </a:t>
            </a:r>
          </a:p>
          <a:p>
            <a:pPr marL="514350" indent="-514350">
              <a:buFont typeface="+mj-lt"/>
              <a:buAutoNum type="arabicPeriod"/>
            </a:pPr>
            <a:r>
              <a:rPr lang="en-US" dirty="0"/>
              <a:t>If they could write software that would do everything the humans do, they would get rid of humans. Humans are so expensive and difficult. </a:t>
            </a:r>
          </a:p>
          <a:p>
            <a:pPr marL="514350" indent="-514350">
              <a:buFont typeface="+mj-lt"/>
              <a:buAutoNum type="arabicPeriod"/>
            </a:pPr>
            <a:r>
              <a:rPr lang="en-US" dirty="0"/>
              <a:t>Model-driven approaches such as machine learning and statistics can often benefit from uncovering patterns that cannot be seen by humans (due to the size and complexity of the data sets) </a:t>
            </a:r>
          </a:p>
          <a:p>
            <a:pPr marL="514350" indent="-514350">
              <a:buFont typeface="+mj-lt"/>
              <a:buAutoNum type="arabicPeriod"/>
            </a:pPr>
            <a:r>
              <a:rPr lang="en-US" dirty="0"/>
              <a:t>Model-driven approaches can avoid human and emotional biases (as long as the correct processes are carefully applied) </a:t>
            </a:r>
          </a:p>
          <a:p>
            <a:endParaRPr lang="en-US" dirty="0"/>
          </a:p>
        </p:txBody>
      </p:sp>
    </p:spTree>
    <p:extLst>
      <p:ext uri="{BB962C8B-B14F-4D97-AF65-F5344CB8AC3E}">
        <p14:creationId xmlns:p14="http://schemas.microsoft.com/office/powerpoint/2010/main" val="1192986085"/>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Spark </a:t>
            </a:r>
            <a:r>
              <a:rPr lang="en-US" b="1" dirty="0" err="1"/>
              <a:t>MLLib</a:t>
            </a:r>
            <a:r>
              <a:rPr lang="en-US" b="1" dirty="0"/>
              <a:t> </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b="1" dirty="0" err="1"/>
              <a:t>MLlib</a:t>
            </a:r>
            <a:r>
              <a:rPr lang="en-US" b="1" dirty="0"/>
              <a:t> is </a:t>
            </a:r>
            <a:r>
              <a:rPr lang="en-US" dirty="0"/>
              <a:t>Spark's machine learning (ML) library. Its goal is to make practical machine learning scalable and easy. </a:t>
            </a:r>
          </a:p>
          <a:p>
            <a:pPr marL="457200" indent="-457200">
              <a:buFont typeface="Arial" charset="0"/>
              <a:buChar char="•"/>
            </a:pPr>
            <a:r>
              <a:rPr lang="en-US" b="1" dirty="0" err="1"/>
              <a:t>MLlib</a:t>
            </a:r>
            <a:r>
              <a:rPr lang="en-US" b="1" dirty="0"/>
              <a:t> consists </a:t>
            </a:r>
            <a:r>
              <a:rPr lang="en-US" dirty="0"/>
              <a:t>of common learning algorithms and utilities, including classification, regression, clustering, collaborative filtering, dimensionality reduction, as well as lower-level optimization primitives and higher-level pipeline APIs. </a:t>
            </a:r>
          </a:p>
          <a:p>
            <a:pPr marL="457200" indent="-457200">
              <a:buFont typeface="Arial" charset="0"/>
              <a:buChar char="•"/>
            </a:pPr>
            <a:r>
              <a:rPr lang="en-US" dirty="0"/>
              <a:t>Spark's Machine Learning API until Spark 2.0 divided into two packages: </a:t>
            </a:r>
          </a:p>
          <a:p>
            <a:pPr marL="997200" lvl="1" indent="-457200">
              <a:buFont typeface="Arial" charset="0"/>
              <a:buChar char="•"/>
            </a:pPr>
            <a:r>
              <a:rPr lang="en-US" dirty="0" err="1" smtClean="0"/>
              <a:t>spark.mllib</a:t>
            </a:r>
            <a:r>
              <a:rPr lang="en-US" dirty="0" smtClean="0"/>
              <a:t> </a:t>
            </a:r>
            <a:r>
              <a:rPr lang="en-US" dirty="0"/>
              <a:t>which contained the original API built on top of RDDs. </a:t>
            </a:r>
          </a:p>
          <a:p>
            <a:pPr marL="997200" lvl="1" indent="-457200">
              <a:buFont typeface="Arial" charset="0"/>
              <a:buChar char="•"/>
            </a:pPr>
            <a:r>
              <a:rPr lang="en-US" dirty="0" err="1" smtClean="0"/>
              <a:t>spark.ml</a:t>
            </a:r>
            <a:r>
              <a:rPr lang="en-US" dirty="0" smtClean="0"/>
              <a:t> </a:t>
            </a:r>
            <a:r>
              <a:rPr lang="en-US" dirty="0"/>
              <a:t>which provided higher-level API built on top of </a:t>
            </a:r>
            <a:r>
              <a:rPr lang="en-US" dirty="0" err="1"/>
              <a:t>DataFrames</a:t>
            </a:r>
            <a:r>
              <a:rPr lang="en-US" dirty="0"/>
              <a:t> for constructing ML pipelines. </a:t>
            </a:r>
          </a:p>
          <a:p>
            <a:pPr marL="457200" indent="-457200">
              <a:buFont typeface="Arial" charset="0"/>
              <a:buChar char="•"/>
            </a:pPr>
            <a:r>
              <a:rPr lang="en-US" dirty="0"/>
              <a:t>Using </a:t>
            </a:r>
            <a:r>
              <a:rPr lang="en-US" b="1" dirty="0" err="1"/>
              <a:t>spark.ml</a:t>
            </a:r>
            <a:r>
              <a:rPr lang="en-US" b="1" dirty="0"/>
              <a:t> is recommended </a:t>
            </a:r>
            <a:r>
              <a:rPr lang="en-US" dirty="0"/>
              <a:t>because with </a:t>
            </a:r>
            <a:r>
              <a:rPr lang="en-US" dirty="0" err="1"/>
              <a:t>DataFrames</a:t>
            </a:r>
            <a:r>
              <a:rPr lang="en-US" dirty="0"/>
              <a:t> the API is more versatile and flexible. </a:t>
            </a:r>
          </a:p>
          <a:p>
            <a:pPr marL="457200" indent="-457200">
              <a:buFont typeface="Arial" charset="0"/>
              <a:buChar char="•"/>
            </a:pPr>
            <a:r>
              <a:rPr lang="en-US" dirty="0"/>
              <a:t>Spark 2.0 apparently deemphasized division between the two API-s and treats </a:t>
            </a:r>
            <a:r>
              <a:rPr lang="en-US" dirty="0" err="1"/>
              <a:t>spark.ml</a:t>
            </a:r>
            <a:r>
              <a:rPr lang="en-US" dirty="0"/>
              <a:t> library as a part of </a:t>
            </a:r>
            <a:r>
              <a:rPr lang="en-US" dirty="0" err="1"/>
              <a:t>spark.mllib</a:t>
            </a:r>
            <a:r>
              <a:rPr lang="en-US" dirty="0"/>
              <a:t> </a:t>
            </a:r>
          </a:p>
          <a:p>
            <a:pPr marL="457200" indent="-457200">
              <a:buFont typeface="Arial" charset="0"/>
              <a:buChar char="•"/>
            </a:pPr>
            <a:r>
              <a:rPr lang="en-US" b="1" dirty="0"/>
              <a:t>Spark is</a:t>
            </a:r>
            <a:r>
              <a:rPr lang="en-US" dirty="0"/>
              <a:t> open source and you could/should contribute new algorithms to </a:t>
            </a:r>
            <a:r>
              <a:rPr lang="en-US" dirty="0" err="1"/>
              <a:t>spark.mllib</a:t>
            </a:r>
            <a:r>
              <a:rPr lang="en-US" dirty="0"/>
              <a:t>. </a:t>
            </a:r>
          </a:p>
        </p:txBody>
      </p:sp>
    </p:spTree>
    <p:extLst>
      <p:ext uri="{BB962C8B-B14F-4D97-AF65-F5344CB8AC3E}">
        <p14:creationId xmlns:p14="http://schemas.microsoft.com/office/powerpoint/2010/main" val="406128369"/>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Some </a:t>
            </a:r>
            <a:r>
              <a:rPr lang="en-US" b="1" dirty="0" err="1"/>
              <a:t>MLlib</a:t>
            </a:r>
            <a:r>
              <a:rPr lang="en-US" b="1" dirty="0"/>
              <a:t> Supported Features and Algorithms </a:t>
            </a:r>
            <a:endParaRPr lang="en-US" b="1" dirty="0"/>
          </a:p>
        </p:txBody>
      </p:sp>
      <p:sp>
        <p:nvSpPr>
          <p:cNvPr id="3" name="Content Placeholder 2"/>
          <p:cNvSpPr>
            <a:spLocks noGrp="1"/>
          </p:cNvSpPr>
          <p:nvPr>
            <p:ph sz="quarter" idx="10"/>
          </p:nvPr>
        </p:nvSpPr>
        <p:spPr>
          <a:xfrm>
            <a:off x="677791" y="1203767"/>
            <a:ext cx="16962509" cy="8079933"/>
          </a:xfrm>
        </p:spPr>
        <p:txBody>
          <a:bodyPr/>
          <a:lstStyle/>
          <a:p>
            <a:pPr marL="457200" indent="-457200">
              <a:buFont typeface="Arial" charset="0"/>
              <a:buChar char="•"/>
            </a:pPr>
            <a:r>
              <a:rPr lang="en-US" sz="1400" b="1" dirty="0">
                <a:latin typeface="Arial Unicode MS" charset="0"/>
                <a:ea typeface="Arial Unicode MS" charset="0"/>
                <a:cs typeface="Arial Unicode MS" charset="0"/>
              </a:rPr>
              <a:t>Basic statistics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S</a:t>
            </a:r>
            <a:r>
              <a:rPr lang="en-US" sz="1400" b="1" dirty="0" smtClean="0">
                <a:latin typeface="Arial Unicode MS" charset="0"/>
                <a:ea typeface="Arial Unicode MS" charset="0"/>
                <a:cs typeface="Arial Unicode MS" charset="0"/>
              </a:rPr>
              <a:t>ummary </a:t>
            </a:r>
            <a:r>
              <a:rPr lang="en-US" sz="1400" b="1" dirty="0">
                <a:latin typeface="Arial Unicode MS" charset="0"/>
                <a:ea typeface="Arial Unicode MS" charset="0"/>
                <a:cs typeface="Arial Unicode MS" charset="0"/>
              </a:rPr>
              <a:t>statistics and correlations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S</a:t>
            </a:r>
            <a:r>
              <a:rPr lang="en-US" sz="1400" b="1" dirty="0" smtClean="0">
                <a:latin typeface="Arial Unicode MS" charset="0"/>
                <a:ea typeface="Arial Unicode MS" charset="0"/>
                <a:cs typeface="Arial Unicode MS" charset="0"/>
              </a:rPr>
              <a:t>tratified </a:t>
            </a:r>
            <a:r>
              <a:rPr lang="en-US" sz="1400" b="1" dirty="0">
                <a:latin typeface="Arial Unicode MS" charset="0"/>
                <a:ea typeface="Arial Unicode MS" charset="0"/>
                <a:cs typeface="Arial Unicode MS" charset="0"/>
              </a:rPr>
              <a:t>sampling and hypothesis testing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S</a:t>
            </a:r>
            <a:r>
              <a:rPr lang="en-US" sz="1400" b="1" dirty="0" smtClean="0">
                <a:latin typeface="Arial Unicode MS" charset="0"/>
                <a:ea typeface="Arial Unicode MS" charset="0"/>
                <a:cs typeface="Arial Unicode MS" charset="0"/>
              </a:rPr>
              <a:t>treaming </a:t>
            </a:r>
            <a:r>
              <a:rPr lang="en-US" sz="1400" b="1" dirty="0">
                <a:latin typeface="Arial Unicode MS" charset="0"/>
                <a:ea typeface="Arial Unicode MS" charset="0"/>
                <a:cs typeface="Arial Unicode MS" charset="0"/>
              </a:rPr>
              <a:t>significance testing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R</a:t>
            </a:r>
            <a:r>
              <a:rPr lang="en-US" sz="1400" b="1" dirty="0" smtClean="0">
                <a:latin typeface="Arial Unicode MS" charset="0"/>
                <a:ea typeface="Arial Unicode MS" charset="0"/>
                <a:cs typeface="Arial Unicode MS" charset="0"/>
              </a:rPr>
              <a:t>andom </a:t>
            </a:r>
            <a:r>
              <a:rPr lang="en-US" sz="1400" b="1" dirty="0">
                <a:latin typeface="Arial Unicode MS" charset="0"/>
                <a:ea typeface="Arial Unicode MS" charset="0"/>
                <a:cs typeface="Arial Unicode MS" charset="0"/>
              </a:rPr>
              <a:t>data generation </a:t>
            </a:r>
            <a:endParaRPr lang="en-US" sz="1400" b="1" dirty="0" smtClean="0">
              <a:latin typeface="Arial Unicode MS" charset="0"/>
              <a:ea typeface="Arial Unicode MS" charset="0"/>
              <a:cs typeface="Arial Unicode MS" charset="0"/>
            </a:endParaRPr>
          </a:p>
          <a:p>
            <a:pPr marL="457200" indent="-457200">
              <a:buFont typeface="Arial" charset="0"/>
              <a:buChar char="•"/>
            </a:pPr>
            <a:r>
              <a:rPr lang="en-US" sz="1400" b="1" dirty="0" smtClean="0">
                <a:latin typeface="Arial Unicode MS" charset="0"/>
                <a:ea typeface="Arial Unicode MS" charset="0"/>
                <a:cs typeface="Arial Unicode MS" charset="0"/>
              </a:rPr>
              <a:t>Classification </a:t>
            </a:r>
            <a:r>
              <a:rPr lang="en-US" sz="1400" b="1" dirty="0">
                <a:latin typeface="Arial Unicode MS" charset="0"/>
                <a:ea typeface="Arial Unicode MS" charset="0"/>
                <a:cs typeface="Arial Unicode MS" charset="0"/>
              </a:rPr>
              <a:t>and regression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L</a:t>
            </a:r>
            <a:r>
              <a:rPr lang="en-US" sz="1400" b="1" dirty="0" smtClean="0">
                <a:latin typeface="Arial Unicode MS" charset="0"/>
                <a:ea typeface="Arial Unicode MS" charset="0"/>
                <a:cs typeface="Arial Unicode MS" charset="0"/>
              </a:rPr>
              <a:t>inear </a:t>
            </a:r>
            <a:r>
              <a:rPr lang="en-US" sz="1400" b="1" dirty="0">
                <a:latin typeface="Arial Unicode MS" charset="0"/>
                <a:ea typeface="Arial Unicode MS" charset="0"/>
                <a:cs typeface="Arial Unicode MS" charset="0"/>
              </a:rPr>
              <a:t>models (SVMs, logistic regression, linear regression)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N</a:t>
            </a:r>
            <a:r>
              <a:rPr lang="en-US" sz="1400" b="1" dirty="0" smtClean="0">
                <a:latin typeface="Arial Unicode MS" charset="0"/>
                <a:ea typeface="Arial Unicode MS" charset="0"/>
                <a:cs typeface="Arial Unicode MS" charset="0"/>
              </a:rPr>
              <a:t>aive </a:t>
            </a:r>
            <a:r>
              <a:rPr lang="en-US" sz="1400" b="1" dirty="0" err="1">
                <a:latin typeface="Arial Unicode MS" charset="0"/>
                <a:ea typeface="Arial Unicode MS" charset="0"/>
                <a:cs typeface="Arial Unicode MS" charset="0"/>
              </a:rPr>
              <a:t>b</a:t>
            </a:r>
            <a:r>
              <a:rPr lang="en-US" sz="1400" b="1" dirty="0" err="1" smtClean="0">
                <a:latin typeface="Arial Unicode MS" charset="0"/>
                <a:ea typeface="Arial Unicode MS" charset="0"/>
                <a:cs typeface="Arial Unicode MS" charset="0"/>
              </a:rPr>
              <a:t>ayes</a:t>
            </a:r>
            <a:r>
              <a:rPr lang="en-US" sz="1400" b="1" dirty="0" smtClean="0">
                <a:latin typeface="Arial Unicode MS" charset="0"/>
                <a:ea typeface="Arial Unicode MS" charset="0"/>
                <a:cs typeface="Arial Unicode MS" charset="0"/>
              </a:rPr>
              <a:t> </a:t>
            </a:r>
          </a:p>
          <a:p>
            <a:pPr marL="997200" lvl="1" indent="-457200">
              <a:buFont typeface="Arial" charset="0"/>
              <a:buChar char="•"/>
            </a:pPr>
            <a:r>
              <a:rPr lang="en-US" sz="1400" b="1" dirty="0">
                <a:latin typeface="Arial Unicode MS" charset="0"/>
                <a:ea typeface="Arial Unicode MS" charset="0"/>
                <a:cs typeface="Arial Unicode MS" charset="0"/>
              </a:rPr>
              <a:t>D</a:t>
            </a:r>
            <a:r>
              <a:rPr lang="en-US" sz="1400" b="1" dirty="0" smtClean="0">
                <a:latin typeface="Arial Unicode MS" charset="0"/>
                <a:ea typeface="Arial Unicode MS" charset="0"/>
                <a:cs typeface="Arial Unicode MS" charset="0"/>
              </a:rPr>
              <a:t>ecision </a:t>
            </a:r>
            <a:r>
              <a:rPr lang="en-US" sz="1400" b="1" dirty="0">
                <a:latin typeface="Arial Unicode MS" charset="0"/>
                <a:ea typeface="Arial Unicode MS" charset="0"/>
                <a:cs typeface="Arial Unicode MS" charset="0"/>
              </a:rPr>
              <a:t>trees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E</a:t>
            </a:r>
            <a:r>
              <a:rPr lang="en-US" sz="1400" b="1" dirty="0" smtClean="0">
                <a:latin typeface="Arial Unicode MS" charset="0"/>
                <a:ea typeface="Arial Unicode MS" charset="0"/>
                <a:cs typeface="Arial Unicode MS" charset="0"/>
              </a:rPr>
              <a:t>nsembles </a:t>
            </a:r>
            <a:r>
              <a:rPr lang="en-US" sz="1400" b="1" dirty="0">
                <a:latin typeface="Arial Unicode MS" charset="0"/>
                <a:ea typeface="Arial Unicode MS" charset="0"/>
                <a:cs typeface="Arial Unicode MS" charset="0"/>
              </a:rPr>
              <a:t>of trees (Random Forests and Gradient-Boosted Trees)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I</a:t>
            </a:r>
            <a:r>
              <a:rPr lang="en-US" sz="1400" b="1" dirty="0" smtClean="0">
                <a:latin typeface="Arial Unicode MS" charset="0"/>
                <a:ea typeface="Arial Unicode MS" charset="0"/>
                <a:cs typeface="Arial Unicode MS" charset="0"/>
              </a:rPr>
              <a:t>sotonic </a:t>
            </a:r>
            <a:r>
              <a:rPr lang="en-US" sz="1400" b="1" dirty="0">
                <a:latin typeface="Arial Unicode MS" charset="0"/>
                <a:ea typeface="Arial Unicode MS" charset="0"/>
                <a:cs typeface="Arial Unicode MS" charset="0"/>
              </a:rPr>
              <a:t>regression </a:t>
            </a:r>
            <a:endParaRPr lang="en-US" sz="1400" b="1" dirty="0" smtClean="0">
              <a:latin typeface="Arial Unicode MS" charset="0"/>
              <a:ea typeface="Arial Unicode MS" charset="0"/>
              <a:cs typeface="Arial Unicode MS" charset="0"/>
            </a:endParaRPr>
          </a:p>
          <a:p>
            <a:pPr marL="457200" indent="-457200">
              <a:buFont typeface="Arial" charset="0"/>
              <a:buChar char="•"/>
            </a:pPr>
            <a:r>
              <a:rPr lang="en-US" sz="1400" b="1" dirty="0" smtClean="0">
                <a:latin typeface="Arial Unicode MS" charset="0"/>
                <a:ea typeface="Arial Unicode MS" charset="0"/>
                <a:cs typeface="Arial Unicode MS" charset="0"/>
              </a:rPr>
              <a:t>Collaborative </a:t>
            </a:r>
            <a:r>
              <a:rPr lang="en-US" sz="1400" b="1" dirty="0">
                <a:latin typeface="Arial Unicode MS" charset="0"/>
                <a:ea typeface="Arial Unicode MS" charset="0"/>
                <a:cs typeface="Arial Unicode MS" charset="0"/>
              </a:rPr>
              <a:t>filtering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A</a:t>
            </a:r>
            <a:r>
              <a:rPr lang="en-US" sz="1400" b="1" dirty="0" smtClean="0">
                <a:latin typeface="Arial Unicode MS" charset="0"/>
                <a:ea typeface="Arial Unicode MS" charset="0"/>
                <a:cs typeface="Arial Unicode MS" charset="0"/>
              </a:rPr>
              <a:t>lternating </a:t>
            </a:r>
            <a:r>
              <a:rPr lang="en-US" sz="1400" b="1" dirty="0">
                <a:latin typeface="Arial Unicode MS" charset="0"/>
                <a:ea typeface="Arial Unicode MS" charset="0"/>
                <a:cs typeface="Arial Unicode MS" charset="0"/>
              </a:rPr>
              <a:t>least squares (ALS) </a:t>
            </a:r>
            <a:endParaRPr lang="en-US" sz="1400" b="1" dirty="0" smtClean="0">
              <a:latin typeface="Arial Unicode MS" charset="0"/>
              <a:ea typeface="Arial Unicode MS" charset="0"/>
              <a:cs typeface="Arial Unicode MS" charset="0"/>
            </a:endParaRPr>
          </a:p>
          <a:p>
            <a:pPr marL="457200" indent="-457200">
              <a:buFont typeface="Arial" charset="0"/>
              <a:buChar char="•"/>
            </a:pPr>
            <a:r>
              <a:rPr lang="en-US" sz="1400" b="1" dirty="0" smtClean="0">
                <a:latin typeface="Arial Unicode MS" charset="0"/>
                <a:ea typeface="Arial Unicode MS" charset="0"/>
                <a:cs typeface="Arial Unicode MS" charset="0"/>
              </a:rPr>
              <a:t>Clustering </a:t>
            </a:r>
            <a:endParaRPr lang="en-US" sz="1400" b="1" dirty="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K</a:t>
            </a:r>
            <a:r>
              <a:rPr lang="en-US" sz="1400" b="1" dirty="0" smtClean="0">
                <a:latin typeface="Arial Unicode MS" charset="0"/>
                <a:ea typeface="Arial Unicode MS" charset="0"/>
                <a:cs typeface="Arial Unicode MS" charset="0"/>
              </a:rPr>
              <a:t>-means </a:t>
            </a:r>
            <a:endParaRPr lang="en-US" sz="1400" b="1" dirty="0">
              <a:latin typeface="Arial Unicode MS" charset="0"/>
              <a:ea typeface="Arial Unicode MS" charset="0"/>
              <a:cs typeface="Arial Unicode MS" charset="0"/>
            </a:endParaRPr>
          </a:p>
          <a:p>
            <a:pPr marL="997200" lvl="1" indent="-457200">
              <a:buFont typeface="Arial" charset="0"/>
              <a:buChar char="•"/>
            </a:pPr>
            <a:r>
              <a:rPr lang="en-US" sz="1400" b="1" dirty="0" smtClean="0">
                <a:latin typeface="Arial Unicode MS" charset="0"/>
                <a:ea typeface="Arial Unicode MS" charset="0"/>
                <a:cs typeface="Arial Unicode MS" charset="0"/>
              </a:rPr>
              <a:t>Gaussian </a:t>
            </a:r>
            <a:r>
              <a:rPr lang="en-US" sz="1400" b="1" dirty="0">
                <a:latin typeface="Arial Unicode MS" charset="0"/>
                <a:ea typeface="Arial Unicode MS" charset="0"/>
                <a:cs typeface="Arial Unicode MS" charset="0"/>
              </a:rPr>
              <a:t>mixture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P</a:t>
            </a:r>
            <a:r>
              <a:rPr lang="en-US" sz="1400" b="1" dirty="0" smtClean="0">
                <a:latin typeface="Arial Unicode MS" charset="0"/>
                <a:ea typeface="Arial Unicode MS" charset="0"/>
                <a:cs typeface="Arial Unicode MS" charset="0"/>
              </a:rPr>
              <a:t>ower </a:t>
            </a:r>
            <a:r>
              <a:rPr lang="en-US" sz="1400" b="1" dirty="0">
                <a:latin typeface="Arial Unicode MS" charset="0"/>
                <a:ea typeface="Arial Unicode MS" charset="0"/>
                <a:cs typeface="Arial Unicode MS" charset="0"/>
              </a:rPr>
              <a:t>iteration clustering (PIC)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smtClean="0">
                <a:latin typeface="Arial Unicode MS" charset="0"/>
                <a:ea typeface="Arial Unicode MS" charset="0"/>
                <a:cs typeface="Arial Unicode MS" charset="0"/>
              </a:rPr>
              <a:t>Latent </a:t>
            </a:r>
            <a:r>
              <a:rPr lang="en-US" sz="1400" b="1" dirty="0" err="1">
                <a:latin typeface="Arial Unicode MS" charset="0"/>
                <a:ea typeface="Arial Unicode MS" charset="0"/>
                <a:cs typeface="Arial Unicode MS" charset="0"/>
              </a:rPr>
              <a:t>Dirichlet</a:t>
            </a:r>
            <a:r>
              <a:rPr lang="en-US" sz="1400" b="1" dirty="0">
                <a:latin typeface="Arial Unicode MS" charset="0"/>
                <a:ea typeface="Arial Unicode MS" charset="0"/>
                <a:cs typeface="Arial Unicode MS" charset="0"/>
              </a:rPr>
              <a:t> allocation (LDA)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B</a:t>
            </a:r>
            <a:r>
              <a:rPr lang="en-US" sz="1400" b="1" dirty="0" smtClean="0">
                <a:latin typeface="Arial Unicode MS" charset="0"/>
                <a:ea typeface="Arial Unicode MS" charset="0"/>
                <a:cs typeface="Arial Unicode MS" charset="0"/>
              </a:rPr>
              <a:t>isecting </a:t>
            </a:r>
            <a:r>
              <a:rPr lang="en-US" sz="1400" b="1" dirty="0">
                <a:latin typeface="Arial Unicode MS" charset="0"/>
                <a:ea typeface="Arial Unicode MS" charset="0"/>
                <a:cs typeface="Arial Unicode MS" charset="0"/>
              </a:rPr>
              <a:t>k-means and streaming </a:t>
            </a:r>
            <a:r>
              <a:rPr lang="en-US" sz="1400" b="1" dirty="0" smtClean="0">
                <a:latin typeface="Arial Unicode MS" charset="0"/>
                <a:ea typeface="Arial Unicode MS" charset="0"/>
                <a:cs typeface="Arial Unicode MS" charset="0"/>
              </a:rPr>
              <a:t>k-means</a:t>
            </a:r>
          </a:p>
          <a:p>
            <a:pPr marL="457200" indent="-457200">
              <a:buFont typeface="Arial" charset="0"/>
              <a:buChar char="•"/>
            </a:pPr>
            <a:r>
              <a:rPr lang="en-US" sz="1400" b="1" dirty="0" smtClean="0">
                <a:latin typeface="Arial Unicode MS" charset="0"/>
                <a:ea typeface="Arial Unicode MS" charset="0"/>
                <a:cs typeface="Arial Unicode MS" charset="0"/>
              </a:rPr>
              <a:t>Dimensionality </a:t>
            </a:r>
            <a:r>
              <a:rPr lang="en-US" sz="1400" b="1" dirty="0">
                <a:latin typeface="Arial Unicode MS" charset="0"/>
                <a:ea typeface="Arial Unicode MS" charset="0"/>
                <a:cs typeface="Arial Unicode MS" charset="0"/>
              </a:rPr>
              <a:t>reduction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S</a:t>
            </a:r>
            <a:r>
              <a:rPr lang="en-US" sz="1400" b="1" dirty="0" smtClean="0">
                <a:latin typeface="Arial Unicode MS" charset="0"/>
                <a:ea typeface="Arial Unicode MS" charset="0"/>
                <a:cs typeface="Arial Unicode MS" charset="0"/>
              </a:rPr>
              <a:t>ingular </a:t>
            </a:r>
            <a:r>
              <a:rPr lang="en-US" sz="1400" b="1" dirty="0">
                <a:latin typeface="Arial Unicode MS" charset="0"/>
                <a:ea typeface="Arial Unicode MS" charset="0"/>
                <a:cs typeface="Arial Unicode MS" charset="0"/>
              </a:rPr>
              <a:t>value decomposition (SVD) </a:t>
            </a:r>
            <a:endParaRPr lang="en-US" sz="1400" b="1" dirty="0" smtClean="0">
              <a:latin typeface="Arial Unicode MS" charset="0"/>
              <a:ea typeface="Arial Unicode MS" charset="0"/>
              <a:cs typeface="Arial Unicode MS" charset="0"/>
            </a:endParaRPr>
          </a:p>
          <a:p>
            <a:pPr marL="997200" lvl="1" indent="-457200">
              <a:buFont typeface="Arial" charset="0"/>
              <a:buChar char="•"/>
            </a:pPr>
            <a:r>
              <a:rPr lang="en-US" sz="1400" b="1" dirty="0">
                <a:latin typeface="Arial Unicode MS" charset="0"/>
                <a:ea typeface="Arial Unicode MS" charset="0"/>
                <a:cs typeface="Arial Unicode MS" charset="0"/>
              </a:rPr>
              <a:t>P</a:t>
            </a:r>
            <a:r>
              <a:rPr lang="en-US" sz="1400" b="1" dirty="0" smtClean="0">
                <a:latin typeface="Arial Unicode MS" charset="0"/>
                <a:ea typeface="Arial Unicode MS" charset="0"/>
                <a:cs typeface="Arial Unicode MS" charset="0"/>
              </a:rPr>
              <a:t>rincipal </a:t>
            </a:r>
            <a:r>
              <a:rPr lang="en-US" sz="1400" b="1" dirty="0">
                <a:latin typeface="Arial Unicode MS" charset="0"/>
                <a:ea typeface="Arial Unicode MS" charset="0"/>
                <a:cs typeface="Arial Unicode MS" charset="0"/>
              </a:rPr>
              <a:t>component analysis (PCA) </a:t>
            </a:r>
            <a:endParaRPr lang="en-US" sz="1400" b="1" dirty="0">
              <a:latin typeface="Arial Unicode MS" charset="0"/>
              <a:ea typeface="Arial Unicode MS" charset="0"/>
              <a:cs typeface="Arial Unicode MS" charset="0"/>
            </a:endParaRPr>
          </a:p>
          <a:p>
            <a:pPr marL="457200" indent="-457200">
              <a:buFont typeface="Arial" charset="0"/>
              <a:buChar char="•"/>
            </a:pPr>
            <a:r>
              <a:rPr lang="en-US" sz="1400" b="1" dirty="0" smtClean="0">
                <a:latin typeface="Arial Unicode MS" charset="0"/>
                <a:ea typeface="Arial Unicode MS" charset="0"/>
                <a:cs typeface="Arial Unicode MS" charset="0"/>
              </a:rPr>
              <a:t>Feature </a:t>
            </a:r>
            <a:r>
              <a:rPr lang="en-US" sz="1400" b="1" dirty="0">
                <a:latin typeface="Arial Unicode MS" charset="0"/>
                <a:ea typeface="Arial Unicode MS" charset="0"/>
                <a:cs typeface="Arial Unicode MS" charset="0"/>
              </a:rPr>
              <a:t>extraction and transformation</a:t>
            </a:r>
            <a:r>
              <a:rPr lang="en-US" b="1" dirty="0">
                <a:latin typeface="Arial Unicode MS" charset="0"/>
                <a:ea typeface="Arial Unicode MS" charset="0"/>
                <a:cs typeface="Arial Unicode MS" charset="0"/>
              </a:rPr>
              <a:t/>
            </a:r>
            <a:br>
              <a:rPr lang="en-US" b="1" dirty="0">
                <a:latin typeface="Arial Unicode MS" charset="0"/>
                <a:ea typeface="Arial Unicode MS" charset="0"/>
                <a:cs typeface="Arial Unicode MS" charset="0"/>
              </a:rPr>
            </a:br>
            <a:endParaRPr lang="en-US" b="1" dirty="0">
              <a:latin typeface="Arial Unicode MS" charset="0"/>
              <a:ea typeface="Arial Unicode MS" charset="0"/>
              <a:cs typeface="Arial Unicode MS" charset="0"/>
            </a:endParaRPr>
          </a:p>
          <a:p>
            <a:endParaRPr lang="en-US" dirty="0"/>
          </a:p>
        </p:txBody>
      </p:sp>
    </p:spTree>
    <p:extLst>
      <p:ext uri="{BB962C8B-B14F-4D97-AF65-F5344CB8AC3E}">
        <p14:creationId xmlns:p14="http://schemas.microsoft.com/office/powerpoint/2010/main" val="1193704682"/>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For small data sets use other packages </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dirty="0"/>
              <a:t>If your datasets are small or moderate in size, you are better of with one of many Machine Learning toolkits: </a:t>
            </a:r>
          </a:p>
          <a:p>
            <a:pPr marL="457200" indent="-457200">
              <a:buFont typeface="Arial" charset="0"/>
              <a:buChar char="•"/>
            </a:pPr>
            <a:r>
              <a:rPr lang="en-US" dirty="0" err="1"/>
              <a:t>Scikit</a:t>
            </a:r>
            <a:r>
              <a:rPr lang="en-US" dirty="0"/>
              <a:t>-learn is very comprehensive Python Machine Learning toolkit. Tool for hackers. </a:t>
            </a:r>
          </a:p>
          <a:p>
            <a:pPr marL="457200" indent="-457200">
              <a:buFont typeface="Arial" charset="0"/>
              <a:buChar char="•"/>
            </a:pPr>
            <a:r>
              <a:rPr lang="en-US" dirty="0" err="1"/>
              <a:t>Matlab</a:t>
            </a:r>
            <a:r>
              <a:rPr lang="en-US" dirty="0"/>
              <a:t> can do anything that smacks of Math and Statistics. Large number of implemented ML algorithms, excellently integrated graphing utilities. </a:t>
            </a:r>
          </a:p>
          <a:p>
            <a:pPr marL="457200" indent="-457200">
              <a:buFont typeface="Arial" charset="0"/>
              <a:buChar char="•"/>
            </a:pPr>
            <a:r>
              <a:rPr lang="en-US" dirty="0"/>
              <a:t>R – your favorite. Does not scale as well as </a:t>
            </a:r>
            <a:r>
              <a:rPr lang="en-US" dirty="0" err="1"/>
              <a:t>MLLib</a:t>
            </a:r>
            <a:r>
              <a:rPr lang="en-US" dirty="0"/>
              <a:t> but has a much larger number of implemented algorithms </a:t>
            </a:r>
          </a:p>
          <a:p>
            <a:pPr marL="457200" indent="-457200">
              <a:buFont typeface="Arial" charset="0"/>
              <a:buChar char="•"/>
            </a:pPr>
            <a:r>
              <a:rPr lang="en-US" dirty="0"/>
              <a:t>WEKA is Java </a:t>
            </a:r>
          </a:p>
          <a:p>
            <a:pPr marL="457200" indent="-457200">
              <a:buFont typeface="Arial" charset="0"/>
              <a:buChar char="•"/>
            </a:pPr>
            <a:r>
              <a:rPr lang="en-US" dirty="0"/>
              <a:t>Rapid Miner is Java </a:t>
            </a:r>
          </a:p>
          <a:p>
            <a:pPr marL="457200" indent="-457200">
              <a:buFont typeface="Arial" charset="0"/>
              <a:buChar char="•"/>
            </a:pPr>
            <a:r>
              <a:rPr lang="en-US" dirty="0"/>
              <a:t>Apache Mahout is Java and uses Spark in the background. Used to be very popular. </a:t>
            </a:r>
          </a:p>
          <a:p>
            <a:pPr marL="457200" indent="-457200">
              <a:buFont typeface="Arial" charset="0"/>
              <a:buChar char="•"/>
            </a:pPr>
            <a:r>
              <a:rPr lang="en-US" dirty="0"/>
              <a:t>Microsoft Azure ML is an excellent platform that scales well. </a:t>
            </a:r>
          </a:p>
          <a:p>
            <a:pPr marL="457200" indent="-457200">
              <a:buFont typeface="Arial" charset="0"/>
              <a:buChar char="•"/>
            </a:pPr>
            <a:r>
              <a:rPr lang="en-US" dirty="0" err="1"/>
              <a:t>Accord.MachineLearning</a:t>
            </a:r>
            <a:r>
              <a:rPr lang="en-US" dirty="0"/>
              <a:t> is a </a:t>
            </a:r>
            <a:r>
              <a:rPr lang="en-US" dirty="0" err="1"/>
              <a:t>.Net</a:t>
            </a:r>
            <a:r>
              <a:rPr lang="en-US" dirty="0"/>
              <a:t> package </a:t>
            </a:r>
          </a:p>
          <a:p>
            <a:pPr marL="457200" indent="-457200">
              <a:buFont typeface="Arial" charset="0"/>
              <a:buChar char="•"/>
            </a:pPr>
            <a:r>
              <a:rPr lang="en-US" dirty="0" err="1"/>
              <a:t>Vopal</a:t>
            </a:r>
            <a:r>
              <a:rPr lang="en-US" dirty="0"/>
              <a:t> Wabbit is C++ </a:t>
            </a:r>
          </a:p>
          <a:p>
            <a:pPr marL="457200" indent="-457200">
              <a:buFont typeface="Arial" charset="0"/>
              <a:buChar char="•"/>
            </a:pPr>
            <a:r>
              <a:rPr lang="en-US" dirty="0" err="1"/>
              <a:t>MultiBoost</a:t>
            </a:r>
            <a:r>
              <a:rPr lang="en-US" dirty="0"/>
              <a:t> and Shogun are C++ </a:t>
            </a:r>
          </a:p>
          <a:p>
            <a:endParaRPr lang="en-US" dirty="0"/>
          </a:p>
        </p:txBody>
      </p:sp>
    </p:spTree>
    <p:extLst>
      <p:ext uri="{BB962C8B-B14F-4D97-AF65-F5344CB8AC3E}">
        <p14:creationId xmlns:p14="http://schemas.microsoft.com/office/powerpoint/2010/main" val="223137091"/>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791" y="482452"/>
            <a:ext cx="16962509" cy="1163607"/>
          </a:xfrm>
        </p:spPr>
        <p:txBody>
          <a:bodyPr>
            <a:normAutofit fontScale="90000"/>
          </a:bodyPr>
          <a:lstStyle/>
          <a:p>
            <a:pPr algn="ctr"/>
            <a:r>
              <a:rPr lang="en-US" b="1" dirty="0" err="1" smtClean="0"/>
              <a:t>Rakuten</a:t>
            </a:r>
            <a:r>
              <a:rPr lang="en-US" b="1" dirty="0" smtClean="0"/>
              <a:t> </a:t>
            </a:r>
            <a:r>
              <a:rPr lang="en-US" b="1" dirty="0" smtClean="0"/>
              <a:t>Sports Investments:  </a:t>
            </a:r>
            <a:r>
              <a:rPr lang="en-US" b="1" dirty="0" smtClean="0"/>
              <a:t/>
            </a:r>
            <a:br>
              <a:rPr lang="en-US" b="1" dirty="0" smtClean="0"/>
            </a:br>
            <a:r>
              <a:rPr lang="en-US" b="1" dirty="0" smtClean="0"/>
              <a:t>Golden State Warriors, </a:t>
            </a:r>
            <a:r>
              <a:rPr lang="en-US" b="1" dirty="0"/>
              <a:t>FC </a:t>
            </a:r>
            <a:r>
              <a:rPr lang="en-US" b="1" dirty="0" smtClean="0"/>
              <a:t>Barcelona, </a:t>
            </a:r>
            <a:br>
              <a:rPr lang="en-US" b="1" dirty="0" smtClean="0"/>
            </a:br>
            <a:r>
              <a:rPr lang="en-US" b="1" dirty="0" smtClean="0"/>
              <a:t>Spartan Race, and </a:t>
            </a:r>
            <a:r>
              <a:rPr lang="en-US" b="1" dirty="0"/>
              <a:t>Tohoku </a:t>
            </a:r>
            <a:r>
              <a:rPr lang="en-US" b="1" dirty="0" err="1" smtClean="0"/>
              <a:t>Rakuten</a:t>
            </a:r>
            <a:r>
              <a:rPr lang="en-US" b="1" dirty="0"/>
              <a:t> </a:t>
            </a:r>
            <a:r>
              <a:rPr lang="en-US" b="1" dirty="0" smtClean="0"/>
              <a:t>Golden </a:t>
            </a:r>
            <a:r>
              <a:rPr lang="en-US" b="1" dirty="0" smtClean="0"/>
              <a:t>Eagles, and </a:t>
            </a:r>
            <a:r>
              <a:rPr lang="en-US" b="1" dirty="0" err="1" smtClean="0"/>
              <a:t>Vissel</a:t>
            </a:r>
            <a:r>
              <a:rPr lang="en-US" b="1" dirty="0" smtClean="0"/>
              <a:t> Kobe </a:t>
            </a:r>
            <a:r>
              <a:rPr lang="en-US" b="1" dirty="0"/>
              <a:t/>
            </a:r>
            <a:br>
              <a:rPr lang="en-US" b="1" dirty="0"/>
            </a:br>
            <a:r>
              <a:rPr lang="en-US" b="1" dirty="0"/>
              <a:t/>
            </a:r>
            <a:br>
              <a:rPr lang="en-US" b="1" dirty="0"/>
            </a:br>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29663" y="6072187"/>
            <a:ext cx="8333227" cy="4234337"/>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791" y="6072188"/>
            <a:ext cx="8051872" cy="4234337"/>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791" y="1358341"/>
            <a:ext cx="8051872" cy="4713847"/>
          </a:xfrm>
          <a:prstGeom prst="rect">
            <a:avLst/>
          </a:prstGeom>
        </p:spPr>
      </p:pic>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29663" y="1358341"/>
            <a:ext cx="8333227" cy="4713847"/>
          </a:xfrm>
          <a:prstGeom prst="rect">
            <a:avLst/>
          </a:prstGeom>
        </p:spPr>
      </p:pic>
    </p:spTree>
    <p:extLst>
      <p:ext uri="{BB962C8B-B14F-4D97-AF65-F5344CB8AC3E}">
        <p14:creationId xmlns:p14="http://schemas.microsoft.com/office/powerpoint/2010/main" val="1831614145"/>
      </p:ext>
    </p:extLst>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When to use Spark ML </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dirty="0"/>
              <a:t>If you are dealing with small samples classical API-s are faster and typically easer to deal with. </a:t>
            </a:r>
          </a:p>
          <a:p>
            <a:pPr marL="457200" indent="-457200">
              <a:buFont typeface="Arial" charset="0"/>
              <a:buChar char="•"/>
            </a:pPr>
            <a:r>
              <a:rPr lang="en-US" dirty="0" err="1"/>
              <a:t>Matlab</a:t>
            </a:r>
            <a:r>
              <a:rPr lang="en-US" dirty="0"/>
              <a:t> or R are fully integrated testing and modelling suites. If you use </a:t>
            </a:r>
            <a:r>
              <a:rPr lang="en-US" dirty="0" err="1"/>
              <a:t>Matlab</a:t>
            </a:r>
            <a:r>
              <a:rPr lang="en-US" dirty="0"/>
              <a:t> or R on small data sets you will finish your job much more quickly and can do it on any machine, Windows, Mac, Linux. There is a free version of </a:t>
            </a:r>
            <a:r>
              <a:rPr lang="en-US" dirty="0" err="1"/>
              <a:t>Matlab</a:t>
            </a:r>
            <a:r>
              <a:rPr lang="en-US" dirty="0"/>
              <a:t> called Octave. </a:t>
            </a:r>
          </a:p>
          <a:p>
            <a:pPr marL="457200" indent="-457200">
              <a:buFont typeface="Arial" charset="0"/>
              <a:buChar char="•"/>
            </a:pPr>
            <a:r>
              <a:rPr lang="en-US" dirty="0"/>
              <a:t>If you are processing large volumes of data in Spark Batch or Spark Streaming mode and need to perform some fitting or classification (any ML algorithm) as an addition to other processing, it is convenient to add that particular part of analysis in Spark ML API. You deal with the same API, you do not need separate infrastructure and so on.. </a:t>
            </a:r>
          </a:p>
          <a:p>
            <a:pPr marL="457200" indent="-457200">
              <a:buFont typeface="Arial" charset="0"/>
              <a:buChar char="•"/>
            </a:pPr>
            <a:r>
              <a:rPr lang="en-US" dirty="0"/>
              <a:t>If you have standalone ML type task, e.g. you need to classify, cluster or make estimates over very large volumes of data, there are other technologies, Neural Networks in particular, that might perform that task better, with higher accuracy and at a higher speed than Spark ML. </a:t>
            </a:r>
          </a:p>
        </p:txBody>
      </p:sp>
    </p:spTree>
    <p:extLst>
      <p:ext uri="{BB962C8B-B14F-4D97-AF65-F5344CB8AC3E}">
        <p14:creationId xmlns:p14="http://schemas.microsoft.com/office/powerpoint/2010/main" val="2096287312"/>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Exploratory Data Analysis with Pandas and </a:t>
            </a:r>
            <a:r>
              <a:rPr lang="en-US" dirty="0" err="1" smtClean="0"/>
              <a:t>Jupyter</a:t>
            </a:r>
            <a:r>
              <a:rPr lang="en-US" dirty="0" smtClean="0"/>
              <a:t> Notebooks</a:t>
            </a:r>
            <a:endParaRPr lang="en-US" dirty="0"/>
          </a:p>
        </p:txBody>
      </p:sp>
    </p:spTree>
    <p:extLst>
      <p:ext uri="{BB962C8B-B14F-4D97-AF65-F5344CB8AC3E}">
        <p14:creationId xmlns:p14="http://schemas.microsoft.com/office/powerpoint/2010/main" val="300413068"/>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Conclusion</a:t>
            </a:r>
            <a:r>
              <a:rPr lang="mr-IN" b="1" dirty="0" smtClean="0"/>
              <a:t>…</a:t>
            </a:r>
            <a:r>
              <a:rPr lang="en-US" b="1" dirty="0" smtClean="0"/>
              <a:t> Kind of</a:t>
            </a:r>
            <a:r>
              <a:rPr lang="mr-IN" b="1" dirty="0" smtClean="0"/>
              <a:t>…</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dirty="0"/>
              <a:t>Spark provides a sophisticated if not necessarily intuitive API for standard Machine Learning tasks. </a:t>
            </a:r>
          </a:p>
          <a:p>
            <a:pPr marL="457200" indent="-457200">
              <a:buFont typeface="Arial" charset="0"/>
              <a:buChar char="•"/>
            </a:pPr>
            <a:r>
              <a:rPr lang="en-US" dirty="0"/>
              <a:t>Spark's for Machine Learning </a:t>
            </a:r>
            <a:r>
              <a:rPr lang="en-US" dirty="0" err="1"/>
              <a:t>MLlib</a:t>
            </a:r>
            <a:r>
              <a:rPr lang="en-US" dirty="0"/>
              <a:t> is evolving and gaining </a:t>
            </a:r>
            <a:r>
              <a:rPr lang="en-US" dirty="0" smtClean="0"/>
              <a:t>both: </a:t>
            </a:r>
          </a:p>
          <a:p>
            <a:pPr marL="997200" lvl="1" indent="-457200">
              <a:buFont typeface="Arial" charset="0"/>
              <a:buChar char="•"/>
            </a:pPr>
            <a:r>
              <a:rPr lang="en-US" dirty="0" smtClean="0"/>
              <a:t>Performance</a:t>
            </a:r>
          </a:p>
          <a:p>
            <a:pPr marL="997200" lvl="1" indent="-457200">
              <a:buFont typeface="Arial" charset="0"/>
              <a:buChar char="•"/>
            </a:pPr>
            <a:r>
              <a:rPr lang="en-US" dirty="0" smtClean="0"/>
              <a:t>Convenience</a:t>
            </a:r>
            <a:r>
              <a:rPr lang="en-US" dirty="0"/>
              <a:t> (hopefully)</a:t>
            </a:r>
            <a:endParaRPr lang="en-US" dirty="0"/>
          </a:p>
          <a:p>
            <a:pPr marL="457200" indent="-457200">
              <a:buFont typeface="Arial" charset="0"/>
              <a:buChar char="•"/>
            </a:pPr>
            <a:r>
              <a:rPr lang="en-US" dirty="0" err="1" smtClean="0"/>
              <a:t>SparkMLlib</a:t>
            </a:r>
            <a:r>
              <a:rPr lang="en-US" dirty="0" smtClean="0"/>
              <a:t> </a:t>
            </a:r>
            <a:r>
              <a:rPr lang="en-US" dirty="0"/>
              <a:t>is not the only game in </a:t>
            </a:r>
            <a:r>
              <a:rPr lang="en-US" dirty="0" smtClean="0"/>
              <a:t>town, but at </a:t>
            </a:r>
            <a:r>
              <a:rPr lang="en-US" dirty="0"/>
              <a:t>the moment appears very promising. </a:t>
            </a:r>
          </a:p>
          <a:p>
            <a:endParaRPr lang="en-US" dirty="0"/>
          </a:p>
        </p:txBody>
      </p:sp>
    </p:spTree>
    <p:extLst>
      <p:ext uri="{BB962C8B-B14F-4D97-AF65-F5344CB8AC3E}">
        <p14:creationId xmlns:p14="http://schemas.microsoft.com/office/powerpoint/2010/main" val="1653575558"/>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Questions?</a:t>
            </a:r>
            <a:br>
              <a:rPr lang="en-US" dirty="0" smtClean="0"/>
            </a:br>
            <a:r>
              <a:rPr lang="en-US" dirty="0" smtClean="0"/>
              <a:t/>
            </a:r>
            <a:br>
              <a:rPr lang="en-US" dirty="0" smtClean="0"/>
            </a:br>
            <a:r>
              <a:rPr lang="en-US" dirty="0" smtClean="0"/>
              <a:t>Slides &amp; Code:</a:t>
            </a:r>
            <a:r>
              <a:rPr lang="en-US" dirty="0"/>
              <a:t/>
            </a:r>
            <a:br>
              <a:rPr lang="en-US" dirty="0"/>
            </a:br>
            <a:r>
              <a:rPr lang="en-US" dirty="0"/>
              <a:t>https://</a:t>
            </a:r>
            <a:r>
              <a:rPr lang="en-US" dirty="0" err="1"/>
              <a:t>github.com</a:t>
            </a:r>
            <a:r>
              <a:rPr lang="en-US" dirty="0"/>
              <a:t>/</a:t>
            </a:r>
            <a:r>
              <a:rPr lang="en-US" dirty="0" err="1"/>
              <a:t>stirlingw</a:t>
            </a:r>
            <a:r>
              <a:rPr lang="en-US" dirty="0"/>
              <a:t>/</a:t>
            </a:r>
            <a:r>
              <a:rPr lang="en-US" dirty="0" err="1"/>
              <a:t>utah</a:t>
            </a:r>
            <a:r>
              <a:rPr lang="en-US" dirty="0"/>
              <a:t>-data-engineering-</a:t>
            </a:r>
            <a:r>
              <a:rPr lang="en-US" dirty="0" err="1"/>
              <a:t>pyspark</a:t>
            </a:r>
            <a:endParaRPr lang="en-US" dirty="0"/>
          </a:p>
        </p:txBody>
      </p:sp>
    </p:spTree>
    <p:extLst>
      <p:ext uri="{BB962C8B-B14F-4D97-AF65-F5344CB8AC3E}">
        <p14:creationId xmlns:p14="http://schemas.microsoft.com/office/powerpoint/2010/main" val="1153034815"/>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Rakuten</a:t>
            </a:r>
            <a:r>
              <a:rPr lang="en-US" b="1" dirty="0" smtClean="0"/>
              <a:t> Marketing</a:t>
            </a:r>
            <a:endParaRPr lang="en-US" b="1" dirty="0"/>
          </a:p>
        </p:txBody>
      </p:sp>
      <p:sp>
        <p:nvSpPr>
          <p:cNvPr id="3" name="Content Placeholder 2"/>
          <p:cNvSpPr>
            <a:spLocks noGrp="1"/>
          </p:cNvSpPr>
          <p:nvPr>
            <p:ph sz="quarter" idx="10"/>
          </p:nvPr>
        </p:nvSpPr>
        <p:spPr>
          <a:xfrm>
            <a:off x="677792" y="1543050"/>
            <a:ext cx="9137722" cy="8115300"/>
          </a:xfrm>
        </p:spPr>
        <p:txBody>
          <a:bodyPr/>
          <a:lstStyle/>
          <a:p>
            <a:pPr marL="457200" indent="-457200">
              <a:buFont typeface="Arial" charset="0"/>
              <a:buChar char="•"/>
            </a:pPr>
            <a:r>
              <a:rPr lang="en-US" b="1" dirty="0" err="1" smtClean="0"/>
              <a:t>Rakuten</a:t>
            </a:r>
            <a:r>
              <a:rPr lang="en-US" b="1" dirty="0" smtClean="0"/>
              <a:t> </a:t>
            </a:r>
            <a:r>
              <a:rPr lang="en-US" b="1" dirty="0"/>
              <a:t>Marketing </a:t>
            </a:r>
            <a:r>
              <a:rPr lang="en-US" dirty="0"/>
              <a:t>uses innovative, data-driven technology to help brands reach consumers with timely and authentic digital advertising experiences</a:t>
            </a:r>
            <a:r>
              <a:rPr lang="en-US" dirty="0" smtClean="0"/>
              <a:t>.</a:t>
            </a:r>
          </a:p>
          <a:p>
            <a:pPr marL="457200" indent="-457200">
              <a:buFont typeface="Arial" charset="0"/>
              <a:buChar char="•"/>
            </a:pPr>
            <a:r>
              <a:rPr lang="en-US" b="1" dirty="0" err="1" smtClean="0"/>
              <a:t>Rakuten</a:t>
            </a:r>
            <a:r>
              <a:rPr lang="en-US" b="1" dirty="0" smtClean="0"/>
              <a:t> Marketing</a:t>
            </a:r>
            <a:r>
              <a:rPr lang="en-US" dirty="0" smtClean="0"/>
              <a:t> provides the largest affiliate marketing network world wide.</a:t>
            </a:r>
            <a:r>
              <a:rPr lang="en-US" dirty="0"/>
              <a:t> </a:t>
            </a:r>
            <a:endParaRPr lang="en-US" dirty="0" smtClean="0"/>
          </a:p>
          <a:p>
            <a:pPr marL="457200" indent="-457200">
              <a:buFont typeface="Arial" charset="0"/>
              <a:buChar char="•"/>
            </a:pPr>
            <a:r>
              <a:rPr lang="en-US" b="1" dirty="0" err="1"/>
              <a:t>Rakuten</a:t>
            </a:r>
            <a:r>
              <a:rPr lang="en-US" b="1" dirty="0"/>
              <a:t> Marketing</a:t>
            </a:r>
            <a:r>
              <a:rPr lang="en-US" dirty="0"/>
              <a:t> </a:t>
            </a:r>
            <a:r>
              <a:rPr lang="en-US" dirty="0" smtClean="0"/>
              <a:t>takes its pioneering </a:t>
            </a:r>
            <a:r>
              <a:rPr lang="en-US" dirty="0"/>
              <a:t>AI and machine </a:t>
            </a:r>
            <a:r>
              <a:rPr lang="en-US" dirty="0" smtClean="0"/>
              <a:t>learning technology, pairs it with our unique </a:t>
            </a:r>
            <a:r>
              <a:rPr lang="en-US" dirty="0"/>
              <a:t>data and inventory from the </a:t>
            </a:r>
            <a:r>
              <a:rPr lang="en-US" b="1" dirty="0" err="1"/>
              <a:t>Rakuten</a:t>
            </a:r>
            <a:r>
              <a:rPr lang="en-US" dirty="0"/>
              <a:t> ecosystem, </a:t>
            </a:r>
            <a:r>
              <a:rPr lang="en-US" dirty="0" smtClean="0"/>
              <a:t>and enables </a:t>
            </a:r>
            <a:r>
              <a:rPr lang="en-US" dirty="0"/>
              <a:t>brands to identify new audiences </a:t>
            </a:r>
            <a:r>
              <a:rPr lang="en-US" dirty="0" smtClean="0"/>
              <a:t>and/or </a:t>
            </a:r>
            <a:r>
              <a:rPr lang="en-US" dirty="0"/>
              <a:t>re-engage existing ones. </a:t>
            </a:r>
            <a:endParaRPr lang="en-US" dirty="0" smtClean="0"/>
          </a:p>
          <a:p>
            <a:pPr marL="457200" indent="-457200">
              <a:buFont typeface="Arial" charset="0"/>
              <a:buChar char="•"/>
            </a:pPr>
            <a:r>
              <a:rPr lang="en-US" dirty="0" smtClean="0"/>
              <a:t>This </a:t>
            </a:r>
            <a:r>
              <a:rPr lang="en-US" dirty="0"/>
              <a:t>predictive technology allows </a:t>
            </a:r>
            <a:r>
              <a:rPr lang="en-US" b="1" dirty="0" err="1"/>
              <a:t>Rakuten</a:t>
            </a:r>
            <a:r>
              <a:rPr lang="en-US" b="1" dirty="0"/>
              <a:t> Marketing </a:t>
            </a:r>
            <a:r>
              <a:rPr lang="en-US" dirty="0"/>
              <a:t>to deliver valuable experiences people love, resulting in cost-effective performance across its integrated marketing solutions: affiliate, display and search</a:t>
            </a:r>
            <a:r>
              <a:rPr lang="en-US" dirty="0" smtClean="0"/>
              <a:t>.</a:t>
            </a:r>
          </a:p>
          <a:p>
            <a:pPr marL="457200" indent="-457200">
              <a:buFont typeface="Arial" charset="0"/>
              <a:buChar char="•"/>
            </a:pPr>
            <a:r>
              <a:rPr lang="en-US" b="1" dirty="0" err="1"/>
              <a:t>Rakuten</a:t>
            </a:r>
            <a:r>
              <a:rPr lang="en-US" b="1" dirty="0"/>
              <a:t> Marketing</a:t>
            </a:r>
            <a:r>
              <a:rPr lang="en-US" dirty="0"/>
              <a:t> </a:t>
            </a:r>
            <a:r>
              <a:rPr lang="en-US" dirty="0" smtClean="0"/>
              <a:t>is </a:t>
            </a:r>
            <a:r>
              <a:rPr lang="en-US" dirty="0"/>
              <a:t>headquartered in San Mateo, California, with offices in Australia, Singapore, Brazil, Japan, France, Germany, the United Kingdom and throughout the United </a:t>
            </a:r>
            <a:r>
              <a:rPr lang="en-US" dirty="0" smtClean="0"/>
              <a:t>States</a:t>
            </a:r>
            <a:r>
              <a:rPr lang="en-US" dirty="0"/>
              <a:t>.</a:t>
            </a:r>
            <a:endParaRPr lang="en-US"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12819" y="1543050"/>
            <a:ext cx="6723897" cy="8115300"/>
          </a:xfrm>
          <a:prstGeom prst="rect">
            <a:avLst/>
          </a:prstGeom>
        </p:spPr>
      </p:pic>
    </p:spTree>
    <p:extLst>
      <p:ext uri="{BB962C8B-B14F-4D97-AF65-F5344CB8AC3E}">
        <p14:creationId xmlns:p14="http://schemas.microsoft.com/office/powerpoint/2010/main" val="1398419958"/>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6879463" y="1632029"/>
            <a:ext cx="9803569" cy="3371481"/>
          </a:xfrm>
        </p:spPr>
        <p:txBody>
          <a:bodyPr>
            <a:normAutofit/>
          </a:bodyPr>
          <a:lstStyle/>
          <a:p>
            <a:r>
              <a:rPr lang="en-US" altLang="ja-JP" dirty="0"/>
              <a:t>Spark Introduction, </a:t>
            </a:r>
            <a:br>
              <a:rPr lang="en-US" altLang="ja-JP" dirty="0"/>
            </a:br>
            <a:r>
              <a:rPr lang="en-US" altLang="ja-JP" dirty="0"/>
              <a:t>Exploratory Data Analysis W/ Pandas, </a:t>
            </a:r>
            <a:r>
              <a:rPr lang="en-US" altLang="ja-JP" dirty="0" smtClean="0"/>
              <a:t>and </a:t>
            </a:r>
            <a:br>
              <a:rPr lang="en-US" altLang="ja-JP" dirty="0" smtClean="0"/>
            </a:br>
            <a:r>
              <a:rPr lang="en-US" altLang="ja-JP" dirty="0" smtClean="0"/>
              <a:t>Building Spark </a:t>
            </a:r>
            <a:r>
              <a:rPr lang="en-US" altLang="ja-JP" dirty="0"/>
              <a:t>ML Pipelines</a:t>
            </a:r>
            <a:endParaRPr kumimoji="1" lang="ja-JP" altLang="en-US" dirty="0"/>
          </a:p>
        </p:txBody>
      </p:sp>
      <p:sp>
        <p:nvSpPr>
          <p:cNvPr id="5" name="コンテンツ プレースホルダー 4"/>
          <p:cNvSpPr>
            <a:spLocks noGrp="1"/>
          </p:cNvSpPr>
          <p:nvPr>
            <p:ph sz="quarter" idx="12"/>
          </p:nvPr>
        </p:nvSpPr>
        <p:spPr>
          <a:xfrm>
            <a:off x="6879463" y="5334111"/>
            <a:ext cx="6703187" cy="2387733"/>
          </a:xfrm>
        </p:spPr>
        <p:txBody>
          <a:bodyPr/>
          <a:lstStyle/>
          <a:p>
            <a:pPr lvl="0"/>
            <a:r>
              <a:rPr lang="en-US" altLang="ja-JP" dirty="0"/>
              <a:t>Utah Data Engineering Meetup</a:t>
            </a:r>
          </a:p>
          <a:p>
            <a:pPr lvl="0"/>
            <a:r>
              <a:rPr lang="en-US" altLang="ja-JP" dirty="0" smtClean="0"/>
              <a:t>November </a:t>
            </a:r>
            <a:r>
              <a:rPr lang="en-US" altLang="ja-JP" dirty="0" smtClean="0"/>
              <a:t>14, 2018</a:t>
            </a:r>
          </a:p>
        </p:txBody>
      </p:sp>
    </p:spTree>
    <p:extLst>
      <p:ext uri="{BB962C8B-B14F-4D97-AF65-F5344CB8AC3E}">
        <p14:creationId xmlns:p14="http://schemas.microsoft.com/office/powerpoint/2010/main" val="66847808"/>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This talk covers:</a:t>
            </a:r>
            <a:r>
              <a:rPr lang="en-US" dirty="0" smtClean="0"/>
              <a:t>	</a:t>
            </a:r>
            <a:endParaRPr lang="en-US" dirty="0"/>
          </a:p>
        </p:txBody>
      </p:sp>
      <p:sp>
        <p:nvSpPr>
          <p:cNvPr id="3" name="Content Placeholder 2"/>
          <p:cNvSpPr>
            <a:spLocks noGrp="1"/>
          </p:cNvSpPr>
          <p:nvPr>
            <p:ph sz="quarter" idx="10"/>
          </p:nvPr>
        </p:nvSpPr>
        <p:spPr/>
        <p:txBody>
          <a:bodyPr/>
          <a:lstStyle/>
          <a:p>
            <a:pPr marL="457200" indent="-457200">
              <a:buFont typeface="Arial" charset="0"/>
              <a:buChar char="•"/>
            </a:pPr>
            <a:r>
              <a:rPr lang="en-US" b="1" dirty="0" smtClean="0"/>
              <a:t>What Spark is?</a:t>
            </a:r>
          </a:p>
          <a:p>
            <a:pPr marL="457200" indent="-457200">
              <a:buFont typeface="Arial" charset="0"/>
              <a:buChar char="•"/>
            </a:pPr>
            <a:r>
              <a:rPr lang="en-US" b="1" dirty="0" smtClean="0"/>
              <a:t>How does Spark work?</a:t>
            </a:r>
          </a:p>
          <a:p>
            <a:pPr marL="457200" indent="-457200">
              <a:buFont typeface="Arial" charset="0"/>
              <a:buChar char="•"/>
            </a:pPr>
            <a:r>
              <a:rPr lang="en-US" b="1" dirty="0" smtClean="0"/>
              <a:t>Spark API’s</a:t>
            </a:r>
          </a:p>
          <a:p>
            <a:pPr marL="997200" lvl="1" indent="-457200">
              <a:buFont typeface="Arial" charset="0"/>
              <a:buChar char="•"/>
            </a:pPr>
            <a:r>
              <a:rPr lang="en-US" dirty="0" smtClean="0"/>
              <a:t>RDD</a:t>
            </a:r>
          </a:p>
          <a:p>
            <a:pPr marL="997200" lvl="1" indent="-457200">
              <a:buFont typeface="Arial" charset="0"/>
              <a:buChar char="•"/>
            </a:pPr>
            <a:r>
              <a:rPr lang="en-US" dirty="0" err="1" smtClean="0"/>
              <a:t>Dataframes</a:t>
            </a:r>
            <a:endParaRPr lang="en-US" dirty="0" smtClean="0"/>
          </a:p>
          <a:p>
            <a:pPr marL="997200" lvl="1" indent="-457200">
              <a:buFont typeface="Arial" charset="0"/>
              <a:buChar char="•"/>
            </a:pPr>
            <a:r>
              <a:rPr lang="en-US" dirty="0" smtClean="0"/>
              <a:t>Datasets</a:t>
            </a:r>
          </a:p>
          <a:p>
            <a:pPr marL="457200" indent="-457200">
              <a:buFont typeface="Arial" charset="0"/>
              <a:buChar char="•"/>
            </a:pPr>
            <a:r>
              <a:rPr lang="en-US" b="1" dirty="0" smtClean="0"/>
              <a:t>Spark </a:t>
            </a:r>
            <a:r>
              <a:rPr lang="en-US" b="1" dirty="0"/>
              <a:t>Transitions </a:t>
            </a:r>
            <a:r>
              <a:rPr lang="en-US" b="1" dirty="0" smtClean="0"/>
              <a:t>&amp; Actions</a:t>
            </a:r>
            <a:endParaRPr lang="en-US" b="1" dirty="0" smtClean="0"/>
          </a:p>
          <a:p>
            <a:pPr marL="457200" indent="-457200">
              <a:buFont typeface="Arial" charset="0"/>
              <a:buChar char="•"/>
            </a:pPr>
            <a:r>
              <a:rPr lang="en-US" b="1" dirty="0" smtClean="0"/>
              <a:t>Spark </a:t>
            </a:r>
            <a:r>
              <a:rPr lang="en-US" b="1" dirty="0" smtClean="0"/>
              <a:t>ML</a:t>
            </a:r>
            <a:endParaRPr lang="en-US" b="1" dirty="0" smtClean="0"/>
          </a:p>
          <a:p>
            <a:pPr marL="457200" indent="-457200">
              <a:buFont typeface="Arial" charset="0"/>
              <a:buChar char="•"/>
            </a:pPr>
            <a:r>
              <a:rPr lang="en-US" b="1" dirty="0" smtClean="0"/>
              <a:t>Exploratory Data Analysis with </a:t>
            </a:r>
            <a:r>
              <a:rPr lang="en-US" b="1" dirty="0" err="1" smtClean="0"/>
              <a:t>PySpark</a:t>
            </a:r>
            <a:r>
              <a:rPr lang="en-US" b="1" dirty="0" smtClean="0"/>
              <a:t>, Pandas, and </a:t>
            </a:r>
            <a:r>
              <a:rPr lang="en-US" b="1" dirty="0" err="1" smtClean="0"/>
              <a:t>Jupyter</a:t>
            </a:r>
            <a:r>
              <a:rPr lang="en-US" b="1" dirty="0" smtClean="0"/>
              <a:t> Notebooks</a:t>
            </a:r>
          </a:p>
          <a:p>
            <a:pPr marL="457200" indent="-457200">
              <a:buFont typeface="Arial" charset="0"/>
              <a:buChar char="•"/>
            </a:pPr>
            <a:r>
              <a:rPr lang="en-US" b="1" dirty="0" smtClean="0"/>
              <a:t>Building a ML Data Pipeline in </a:t>
            </a:r>
            <a:r>
              <a:rPr lang="en-US" b="1" dirty="0" err="1" smtClean="0"/>
              <a:t>PySpark</a:t>
            </a:r>
            <a:endParaRPr lang="en-US" b="1" dirty="0" smtClean="0"/>
          </a:p>
        </p:txBody>
      </p:sp>
    </p:spTree>
    <p:extLst>
      <p:ext uri="{BB962C8B-B14F-4D97-AF65-F5344CB8AC3E}">
        <p14:creationId xmlns:p14="http://schemas.microsoft.com/office/powerpoint/2010/main" val="2081123008"/>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r>
              <a:rPr lang="en-US" sz="4800" b="1" dirty="0" smtClean="0"/>
              <a:t>References</a:t>
            </a:r>
            <a:endParaRPr kumimoji="1" lang="ja-JP" altLang="en-US" sz="4800" b="1" dirty="0">
              <a:solidFill>
                <a:schemeClr val="tx1">
                  <a:lumMod val="50000"/>
                  <a:lumOff val="50000"/>
                </a:schemeClr>
              </a:solidFill>
            </a:endParaRPr>
          </a:p>
        </p:txBody>
      </p:sp>
      <p:sp>
        <p:nvSpPr>
          <p:cNvPr id="3" name="コンテンツ プレースホルダー 2"/>
          <p:cNvSpPr>
            <a:spLocks noGrp="1"/>
          </p:cNvSpPr>
          <p:nvPr>
            <p:ph sz="quarter" idx="10"/>
          </p:nvPr>
        </p:nvSpPr>
        <p:spPr>
          <a:xfrm>
            <a:off x="677791" y="1543050"/>
            <a:ext cx="9794947" cy="7600950"/>
          </a:xfrm>
        </p:spPr>
        <p:txBody>
          <a:bodyPr/>
          <a:lstStyle/>
          <a:p>
            <a:pPr marL="457200" indent="-457200">
              <a:buFont typeface="Arial" charset="0"/>
              <a:buChar char="•"/>
            </a:pPr>
            <a:r>
              <a:rPr lang="en-US" dirty="0" smtClean="0"/>
              <a:t>Some slides</a:t>
            </a:r>
            <a:r>
              <a:rPr lang="en-US" b="1" dirty="0" smtClean="0"/>
              <a:t> </a:t>
            </a:r>
            <a:r>
              <a:rPr lang="en-US" dirty="0" smtClean="0"/>
              <a:t>on s</a:t>
            </a:r>
            <a:r>
              <a:rPr lang="en-US" dirty="0" smtClean="0"/>
              <a:t>park </a:t>
            </a:r>
            <a:r>
              <a:rPr lang="en-US" dirty="0" smtClean="0"/>
              <a:t>shamelessly taken from:</a:t>
            </a:r>
          </a:p>
          <a:p>
            <a:pPr marL="997200" lvl="1" indent="-457200">
              <a:buFont typeface="Arial" charset="0"/>
              <a:buChar char="•"/>
            </a:pPr>
            <a:r>
              <a:rPr lang="en-US" b="1" dirty="0" smtClean="0"/>
              <a:t>Harvard University, Big Data Course </a:t>
            </a:r>
            <a:r>
              <a:rPr lang="en-US" dirty="0" smtClean="0"/>
              <a:t>by</a:t>
            </a:r>
            <a:r>
              <a:rPr lang="en-US" dirty="0" smtClean="0"/>
              <a:t> </a:t>
            </a:r>
            <a:r>
              <a:rPr lang="en-US" dirty="0" smtClean="0"/>
              <a:t>Zoran </a:t>
            </a:r>
            <a:r>
              <a:rPr lang="en-US" dirty="0"/>
              <a:t>B. </a:t>
            </a:r>
            <a:r>
              <a:rPr lang="en-US" dirty="0" err="1"/>
              <a:t>Djordjevic</a:t>
            </a:r>
            <a:r>
              <a:rPr lang="en-US" dirty="0"/>
              <a:t>, </a:t>
            </a:r>
            <a:r>
              <a:rPr lang="en-US" dirty="0" smtClean="0"/>
              <a:t>PhD</a:t>
            </a:r>
          </a:p>
          <a:p>
            <a:pPr marL="457200" indent="-457200">
              <a:buFont typeface="Arial" charset="0"/>
              <a:buChar char="•"/>
            </a:pPr>
            <a:r>
              <a:rPr lang="en-US" dirty="0" smtClean="0"/>
              <a:t>These </a:t>
            </a:r>
            <a:r>
              <a:rPr lang="en-US" dirty="0"/>
              <a:t>slides follow to a good measure the </a:t>
            </a:r>
            <a:r>
              <a:rPr lang="en-US" dirty="0" smtClean="0"/>
              <a:t>book:</a:t>
            </a:r>
            <a:endParaRPr lang="en-US" dirty="0"/>
          </a:p>
          <a:p>
            <a:pPr marL="997200" lvl="1" indent="-457200">
              <a:buFont typeface="Arial" charset="0"/>
              <a:buChar char="•"/>
            </a:pPr>
            <a:r>
              <a:rPr lang="en-US" b="1" dirty="0"/>
              <a:t>"</a:t>
            </a:r>
            <a:r>
              <a:rPr lang="en-US" b="1" i="1" dirty="0"/>
              <a:t>Learning Spark</a:t>
            </a:r>
            <a:r>
              <a:rPr lang="en-US" b="1" dirty="0"/>
              <a:t>" </a:t>
            </a:r>
            <a:r>
              <a:rPr lang="en-US" dirty="0"/>
              <a:t>by Holden </a:t>
            </a:r>
            <a:r>
              <a:rPr lang="en-US" dirty="0" err="1"/>
              <a:t>Karau</a:t>
            </a:r>
            <a:r>
              <a:rPr lang="en-US" dirty="0"/>
              <a:t>, Andy </a:t>
            </a:r>
            <a:r>
              <a:rPr lang="en-US" dirty="0" err="1"/>
              <a:t>Konwinski</a:t>
            </a:r>
            <a:r>
              <a:rPr lang="en-US" dirty="0"/>
              <a:t>, Patrick Wendell &amp; </a:t>
            </a:r>
            <a:r>
              <a:rPr lang="en-US" dirty="0" err="1"/>
              <a:t>Mathei</a:t>
            </a:r>
            <a:r>
              <a:rPr lang="en-US" dirty="0"/>
              <a:t> </a:t>
            </a:r>
            <a:r>
              <a:rPr lang="en-US" dirty="0" err="1"/>
              <a:t>Zaharia</a:t>
            </a:r>
            <a:r>
              <a:rPr lang="en-US" dirty="0"/>
              <a:t>, O’Reilly 2015 </a:t>
            </a:r>
          </a:p>
          <a:p>
            <a:pPr marL="457200" indent="-457200">
              <a:buFont typeface="Arial" charset="0"/>
              <a:buChar char="•"/>
            </a:pPr>
            <a:r>
              <a:rPr lang="en-US" dirty="0"/>
              <a:t>This </a:t>
            </a:r>
            <a:r>
              <a:rPr lang="en-US" dirty="0" smtClean="0"/>
              <a:t>talk </a:t>
            </a:r>
            <a:r>
              <a:rPr lang="en-US" dirty="0" smtClean="0"/>
              <a:t>also follows </a:t>
            </a:r>
            <a:r>
              <a:rPr lang="en-US" dirty="0"/>
              <a:t>to a great measure the </a:t>
            </a:r>
            <a:r>
              <a:rPr lang="en-US" dirty="0" smtClean="0"/>
              <a:t>text:</a:t>
            </a:r>
            <a:endParaRPr lang="en-US" dirty="0"/>
          </a:p>
          <a:p>
            <a:pPr marL="997200" lvl="1" indent="-457200">
              <a:buFont typeface="Arial" charset="0"/>
              <a:buChar char="•"/>
            </a:pPr>
            <a:r>
              <a:rPr lang="en-US" b="1" i="1" dirty="0" smtClean="0"/>
              <a:t>“Machine </a:t>
            </a:r>
            <a:r>
              <a:rPr lang="en-US" b="1" i="1" dirty="0" smtClean="0"/>
              <a:t>Learning with </a:t>
            </a:r>
            <a:r>
              <a:rPr lang="en-US" b="1" i="1" dirty="0" smtClean="0"/>
              <a:t>Spark” Second Edition</a:t>
            </a:r>
            <a:r>
              <a:rPr lang="en-US" i="1" dirty="0" smtClean="0"/>
              <a:t>, </a:t>
            </a:r>
            <a:r>
              <a:rPr lang="en-US" dirty="0" smtClean="0"/>
              <a:t>by Nick </a:t>
            </a:r>
            <a:r>
              <a:rPr lang="en-US" dirty="0" err="1" smtClean="0"/>
              <a:t>Pentreah</a:t>
            </a:r>
            <a:r>
              <a:rPr lang="en-US" dirty="0" smtClean="0"/>
              <a:t>, PAKT Publishing, </a:t>
            </a:r>
            <a:r>
              <a:rPr lang="en-US" dirty="0" smtClean="0"/>
              <a:t>2017 </a:t>
            </a:r>
            <a:endParaRPr lang="en-US" dirty="0"/>
          </a:p>
          <a:p>
            <a:pPr marL="457200" indent="-457200">
              <a:buFont typeface="Arial" charset="0"/>
              <a:buChar char="•"/>
            </a:pPr>
            <a:r>
              <a:rPr lang="en-US" dirty="0"/>
              <a:t>Another very good book on advanced Spark </a:t>
            </a:r>
            <a:r>
              <a:rPr lang="en-US" dirty="0" smtClean="0"/>
              <a:t>processing:</a:t>
            </a:r>
          </a:p>
          <a:p>
            <a:pPr marL="997200" lvl="1" indent="-457200">
              <a:buFont typeface="Arial" charset="0"/>
              <a:buChar char="•"/>
            </a:pPr>
            <a:r>
              <a:rPr lang="en-US" b="1" i="1" dirty="0" smtClean="0"/>
              <a:t>“Advanced </a:t>
            </a:r>
            <a:r>
              <a:rPr lang="en-US" b="1" i="1" dirty="0"/>
              <a:t>Analytics with </a:t>
            </a:r>
            <a:r>
              <a:rPr lang="en-US" b="1" i="1" dirty="0" smtClean="0"/>
              <a:t>Spark”</a:t>
            </a:r>
            <a:r>
              <a:rPr lang="en-US" dirty="0" smtClean="0"/>
              <a:t>,</a:t>
            </a:r>
            <a:r>
              <a:rPr lang="en-US" b="1" dirty="0" smtClean="0"/>
              <a:t> </a:t>
            </a:r>
            <a:r>
              <a:rPr lang="en-US" dirty="0"/>
              <a:t>by Sandy </a:t>
            </a:r>
            <a:r>
              <a:rPr lang="en-US" dirty="0" err="1"/>
              <a:t>Ryza</a:t>
            </a:r>
            <a:r>
              <a:rPr lang="en-US" dirty="0"/>
              <a:t> et al., O'Reilly, 2015 </a:t>
            </a:r>
          </a:p>
          <a:p>
            <a:pPr marL="1537200" lvl="2" indent="-457200">
              <a:buFont typeface="Arial" charset="0"/>
              <a:buChar char="•"/>
            </a:pPr>
            <a:endParaRPr lang="en-US" sz="3200" b="1" dirty="0"/>
          </a:p>
          <a:p>
            <a:pPr marL="1537200" lvl="2" indent="-457200">
              <a:buFont typeface="Arial" charset="0"/>
              <a:buChar char="•"/>
            </a:pPr>
            <a:endParaRPr lang="en-US" sz="3200" b="1"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72738" y="1291829"/>
            <a:ext cx="6935586" cy="7852171"/>
          </a:xfrm>
          <a:prstGeom prst="rect">
            <a:avLst/>
          </a:prstGeom>
        </p:spPr>
      </p:pic>
    </p:spTree>
    <p:extLst>
      <p:ext uri="{BB962C8B-B14F-4D97-AF65-F5344CB8AC3E}">
        <p14:creationId xmlns:p14="http://schemas.microsoft.com/office/powerpoint/2010/main" val="1272376178"/>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What is Spark?</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b="1" dirty="0"/>
              <a:t>Spark is</a:t>
            </a:r>
            <a:r>
              <a:rPr lang="en-US" dirty="0"/>
              <a:t> designed to cover a wide range of computing workloads that previously required separate distributed systems, including batch applications, iterative algorithms, interactive queries, and streaming. </a:t>
            </a:r>
            <a:endParaRPr lang="en-US" dirty="0" smtClean="0"/>
          </a:p>
          <a:p>
            <a:pPr marL="457200" indent="-457200">
              <a:buFont typeface="Arial" charset="0"/>
              <a:buChar char="•"/>
            </a:pPr>
            <a:r>
              <a:rPr lang="en-US" b="1" dirty="0" smtClean="0"/>
              <a:t>Spark </a:t>
            </a:r>
            <a:r>
              <a:rPr lang="en-US" b="1" dirty="0"/>
              <a:t>extends </a:t>
            </a:r>
            <a:r>
              <a:rPr lang="en-US" dirty="0"/>
              <a:t>MapReduce model to efficiently support more types of computations, including interactive queries and stream processing. </a:t>
            </a:r>
          </a:p>
          <a:p>
            <a:pPr marL="457200" indent="-457200">
              <a:buFont typeface="Arial" charset="0"/>
              <a:buChar char="•"/>
            </a:pPr>
            <a:r>
              <a:rPr lang="en-US" dirty="0" smtClean="0"/>
              <a:t>By </a:t>
            </a:r>
            <a:r>
              <a:rPr lang="en-US" dirty="0"/>
              <a:t>supporting these workloads in the same engine, </a:t>
            </a:r>
            <a:r>
              <a:rPr lang="en-US" b="1" dirty="0"/>
              <a:t>Spark makes </a:t>
            </a:r>
            <a:r>
              <a:rPr lang="en-US" dirty="0"/>
              <a:t>it easy and inexpensive to </a:t>
            </a:r>
            <a:r>
              <a:rPr lang="en-US" i="1" dirty="0"/>
              <a:t>combine </a:t>
            </a:r>
            <a:r>
              <a:rPr lang="en-US" dirty="0"/>
              <a:t>different processing types. </a:t>
            </a:r>
          </a:p>
          <a:p>
            <a:pPr marL="457200" indent="-457200">
              <a:buFont typeface="Arial" charset="0"/>
              <a:buChar char="•"/>
            </a:pPr>
            <a:r>
              <a:rPr lang="en-US" b="1" dirty="0"/>
              <a:t>Spark is </a:t>
            </a:r>
            <a:r>
              <a:rPr lang="en-US" dirty="0"/>
              <a:t>designed to be highly accessible, offering simple APIs in Python, Java, Scala, R and SQL, and rich built-in libraries. </a:t>
            </a:r>
          </a:p>
          <a:p>
            <a:pPr marL="457200" indent="-457200">
              <a:buFont typeface="Arial" charset="0"/>
              <a:buChar char="•"/>
            </a:pPr>
            <a:r>
              <a:rPr lang="en-US" b="1" dirty="0"/>
              <a:t>Spark integrates </a:t>
            </a:r>
            <a:r>
              <a:rPr lang="en-US" dirty="0"/>
              <a:t>closely with other Big Data tools. </a:t>
            </a:r>
            <a:endParaRPr lang="en-US" dirty="0" smtClean="0"/>
          </a:p>
          <a:p>
            <a:pPr marL="457200" indent="-457200">
              <a:buFont typeface="Arial" charset="0"/>
              <a:buChar char="•"/>
            </a:pPr>
            <a:r>
              <a:rPr lang="en-US" b="1" dirty="0" smtClean="0"/>
              <a:t>Spark </a:t>
            </a:r>
            <a:r>
              <a:rPr lang="en-US" b="1" dirty="0"/>
              <a:t>can </a:t>
            </a:r>
            <a:r>
              <a:rPr lang="en-US" dirty="0"/>
              <a:t>run in Hadoop clusters and access any Hadoop data source, including NoSQL DBs like Cassandra. </a:t>
            </a:r>
          </a:p>
          <a:p>
            <a:endParaRPr lang="en-US" dirty="0"/>
          </a:p>
        </p:txBody>
      </p:sp>
    </p:spTree>
    <p:extLst>
      <p:ext uri="{BB962C8B-B14F-4D97-AF65-F5344CB8AC3E}">
        <p14:creationId xmlns:p14="http://schemas.microsoft.com/office/powerpoint/2010/main" val="912173014"/>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What is </a:t>
            </a:r>
            <a:r>
              <a:rPr lang="en-US" b="1" dirty="0" smtClean="0"/>
              <a:t>Spark good for?</a:t>
            </a:r>
            <a:endParaRPr lang="en-US" b="1" dirty="0"/>
          </a:p>
        </p:txBody>
      </p:sp>
      <p:sp>
        <p:nvSpPr>
          <p:cNvPr id="3" name="Content Placeholder 2"/>
          <p:cNvSpPr>
            <a:spLocks noGrp="1"/>
          </p:cNvSpPr>
          <p:nvPr>
            <p:ph sz="quarter" idx="10"/>
          </p:nvPr>
        </p:nvSpPr>
        <p:spPr/>
        <p:txBody>
          <a:bodyPr/>
          <a:lstStyle/>
          <a:p>
            <a:pPr marL="457200" indent="-457200">
              <a:buFont typeface="Arial" charset="0"/>
              <a:buChar char="•"/>
            </a:pPr>
            <a:r>
              <a:rPr lang="en-US" b="1" dirty="0"/>
              <a:t>Spark is </a:t>
            </a:r>
            <a:r>
              <a:rPr lang="en-US" dirty="0"/>
              <a:t>a fast </a:t>
            </a:r>
            <a:r>
              <a:rPr lang="en-US" i="1" dirty="0"/>
              <a:t>general </a:t>
            </a:r>
            <a:r>
              <a:rPr lang="en-US" dirty="0"/>
              <a:t>processing engine for large scale data processing </a:t>
            </a:r>
          </a:p>
          <a:p>
            <a:pPr marL="457200" indent="-457200">
              <a:buFont typeface="Arial" charset="0"/>
              <a:buChar char="•"/>
            </a:pPr>
            <a:r>
              <a:rPr lang="en-US" b="1" dirty="0" smtClean="0"/>
              <a:t>Spark </a:t>
            </a:r>
            <a:r>
              <a:rPr lang="en-US" b="1" dirty="0"/>
              <a:t>is </a:t>
            </a:r>
            <a:r>
              <a:rPr lang="en-US" dirty="0"/>
              <a:t>designed for iterative computations and interactive data mining. </a:t>
            </a:r>
          </a:p>
          <a:p>
            <a:pPr marL="457200" indent="-457200">
              <a:buFont typeface="Arial" charset="0"/>
              <a:buChar char="•"/>
            </a:pPr>
            <a:r>
              <a:rPr lang="en-US" b="1" dirty="0" smtClean="0"/>
              <a:t>Spark </a:t>
            </a:r>
            <a:r>
              <a:rPr lang="en-US" b="1" dirty="0"/>
              <a:t>supports </a:t>
            </a:r>
            <a:r>
              <a:rPr lang="en-US" dirty="0"/>
              <a:t>use of well known languages: Scala, Python, Java and R </a:t>
            </a:r>
          </a:p>
          <a:p>
            <a:pPr marL="457200" indent="-457200">
              <a:buFont typeface="Arial" charset="0"/>
              <a:buChar char="•"/>
            </a:pPr>
            <a:r>
              <a:rPr lang="en-US" dirty="0" smtClean="0"/>
              <a:t>With </a:t>
            </a:r>
            <a:r>
              <a:rPr lang="en-US" dirty="0"/>
              <a:t>Spark streaming the same code could be used on data at rest and on data in motion </a:t>
            </a:r>
          </a:p>
          <a:p>
            <a:pPr marL="457200" indent="-457200">
              <a:buFont typeface="Arial" charset="0"/>
              <a:buChar char="•"/>
            </a:pPr>
            <a:r>
              <a:rPr lang="en-US" b="1" dirty="0" smtClean="0"/>
              <a:t>Spark </a:t>
            </a:r>
            <a:r>
              <a:rPr lang="en-US" b="1" dirty="0"/>
              <a:t>has </a:t>
            </a:r>
            <a:r>
              <a:rPr lang="en-US" dirty="0"/>
              <a:t>several key modules: </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9138" y="4371975"/>
            <a:ext cx="8928100" cy="4775200"/>
          </a:xfrm>
          <a:prstGeom prst="rect">
            <a:avLst/>
          </a:prstGeom>
        </p:spPr>
      </p:pic>
    </p:spTree>
    <p:extLst>
      <p:ext uri="{BB962C8B-B14F-4D97-AF65-F5344CB8AC3E}">
        <p14:creationId xmlns:p14="http://schemas.microsoft.com/office/powerpoint/2010/main" val="648825206"/>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R-Style v2.0">
  <a:themeElements>
    <a:clrScheme name="R-Style2017">
      <a:dk1>
        <a:srgbClr val="000000"/>
      </a:dk1>
      <a:lt1>
        <a:srgbClr val="FFFFFF"/>
      </a:lt1>
      <a:dk2>
        <a:srgbClr val="BF0000"/>
      </a:dk2>
      <a:lt2>
        <a:srgbClr val="F0F0F0"/>
      </a:lt2>
      <a:accent1>
        <a:srgbClr val="BF0000"/>
      </a:accent1>
      <a:accent2>
        <a:srgbClr val="EC4848"/>
      </a:accent2>
      <a:accent3>
        <a:srgbClr val="FFBA46"/>
      </a:accent3>
      <a:accent4>
        <a:srgbClr val="7FDB4B"/>
      </a:accent4>
      <a:accent5>
        <a:srgbClr val="37B4F3"/>
      </a:accent5>
      <a:accent6>
        <a:srgbClr val="2D5BD6"/>
      </a:accent6>
      <a:hlink>
        <a:srgbClr val="0000FF"/>
      </a:hlink>
      <a:folHlink>
        <a:srgbClr val="800080"/>
      </a:folHlink>
    </a:clrScheme>
    <a:fontScheme name="R-Style 2017">
      <a:majorFont>
        <a:latin typeface="Rakuten Global B"/>
        <a:ea typeface="メイリオ"/>
        <a:cs typeface=""/>
      </a:majorFont>
      <a:minorFont>
        <a:latin typeface="Arial"/>
        <a:ea typeface="メイリオ"/>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w="25400" cap="flat">
          <a:noFill/>
          <a:prstDash val="solid"/>
          <a:round/>
        </a:ln>
        <a:effectLst/>
        <a:sp3d/>
      </a:spPr>
      <a:bodyPr rot="0" spcFirstLastPara="1" vertOverflow="overflow" horzOverflow="overflow" vert="horz" wrap="square" lIns="71436" tIns="71436" rIns="71436" bIns="71436" numCol="1" spcCol="38100" rtlCol="0" anchor="ctr">
        <a:noAutofit/>
      </a:bodyPr>
      <a:lstStyle>
        <a:defPPr marL="0" marR="0" indent="0" algn="ctr" defTabSz="822546" rtl="0" fontAlgn="auto" latinLnBrk="0" hangingPunct="0">
          <a:lnSpc>
            <a:spcPct val="100000"/>
          </a:lnSpc>
          <a:spcBef>
            <a:spcPts val="0"/>
          </a:spcBef>
          <a:spcAft>
            <a:spcPts val="0"/>
          </a:spcAft>
          <a:buClrTx/>
          <a:buSzTx/>
          <a:buFontTx/>
          <a:buNone/>
          <a:tabLst/>
          <a:defRPr kumimoji="0" sz="1800" b="1" i="0" u="none" strike="noStrike" cap="none" spc="0" normalizeH="0" baseline="0" dirty="0" smtClean="0">
            <a:ln>
              <a:noFill/>
            </a:ln>
            <a:solidFill>
              <a:schemeClr val="bg1"/>
            </a:solidFill>
            <a:effectLst/>
            <a:uFillTx/>
            <a:latin typeface="+mn-lt"/>
            <a:ea typeface="+mn-ea"/>
            <a:cs typeface="メイリオ" panose="020B0604030504040204" pitchFamily="50" charset="-128"/>
            <a:sym typeface="ヒラギノ角ゴ ProN W3"/>
          </a:defRPr>
        </a:defPPr>
      </a:lstStyle>
      <a:style>
        <a:lnRef idx="0">
          <a:scrgbClr r="0" g="0" b="0"/>
        </a:lnRef>
        <a:fillRef idx="0">
          <a:scrgbClr r="0" g="0" b="0"/>
        </a:fillRef>
        <a:effectRef idx="0">
          <a:scrgbClr r="0" g="0" b="0"/>
        </a:effectRef>
        <a:fontRef idx="none"/>
      </a:style>
    </a:spDef>
    <a:lnDef>
      <a:spPr>
        <a:noFill/>
        <a:ln w="38100" cap="flat">
          <a:solidFill>
            <a:schemeClr val="accent1"/>
          </a:solidFill>
          <a:prstDash val="solid"/>
          <a:round/>
          <a:headEnd type="none" w="lg" len="lg"/>
          <a:tailEnd type="none" w="lg" len="lg"/>
        </a:ln>
        <a:effectLst/>
        <a:sp3d/>
      </a:spPr>
      <a:body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6" tIns="71436" rIns="71436" bIns="71436" numCol="1" spcCol="38100" rtlCol="0" anchor="t">
        <a:spAutoFit/>
      </a:bodyPr>
      <a:lstStyle>
        <a:defPPr marL="0" marR="0" indent="0" algn="l" defTabSz="822546" rtl="0" fontAlgn="auto" latinLnBrk="0" hangingPunct="0">
          <a:lnSpc>
            <a:spcPct val="100000"/>
          </a:lnSpc>
          <a:spcAft>
            <a:spcPts val="900"/>
          </a:spcAft>
          <a:buClrTx/>
          <a:buSzTx/>
          <a:buFontTx/>
          <a:buNone/>
          <a:tabLst/>
          <a:defRPr kumimoji="1" sz="2400" dirty="0" err="1" smtClean="0">
            <a:latin typeface="+mn-lt"/>
            <a:ea typeface="+mn-ea"/>
          </a:defRPr>
        </a:def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01_Corporate_nolabel_16x9_v2.0.potx" id="{E2B21AC0-D9AF-4917-A555-5563912C6F02}" vid="{8A1D4B13-5D83-490C-8A72-A8F3816BA79D}"/>
    </a:ext>
  </a:ext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25400" dir="5400000" rotWithShape="0">
            <a:srgbClr val="000000">
              <a:alpha val="50000"/>
            </a:srgbClr>
          </a:outerShdw>
        </a:effectLst>
        <a:sp3d/>
      </a:spPr>
      <a:bodyPr rot="0" spcFirstLastPara="1" vertOverflow="overflow" horzOverflow="overflow" vert="horz" wrap="square" lIns="71436" tIns="71436" rIns="71436" bIns="71436" numCol="1" spcCol="38100" rtlCol="0" anchor="ctr">
        <a:spAutoFit/>
      </a:bodyPr>
      <a:lstStyle>
        <a:defPPr marL="0" marR="0" indent="0" algn="ctr" defTabSz="822546"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ヒラギノ角ゴ ProN W3"/>
            <a:ea typeface="ヒラギノ角ゴ ProN W3"/>
            <a:cs typeface="ヒラギノ角ゴ ProN W3"/>
            <a:sym typeface="ヒラギノ角ゴ ProN W3"/>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50800" dist="25400" dir="5400000" rotWithShape="0">
            <a:srgbClr val="000000">
              <a:alpha val="5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6" tIns="71436" rIns="71436" bIns="71436" numCol="1" spcCol="38100" rtlCol="0" anchor="ctr">
        <a:spAutoFit/>
      </a:bodyPr>
      <a:lstStyle>
        <a:defPPr marL="0" marR="0" indent="0" algn="ctr" defTabSz="822546"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ヒラギノ角ゴ ProN W3"/>
            <a:ea typeface="ヒラギノ角ゴ ProN W3"/>
            <a:cs typeface="ヒラギノ角ゴ ProN W3"/>
            <a:sym typeface="ヒラギノ角ゴ ProN W3"/>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01_Corporate_nolabel_16x9_v2.0</Template>
  <TotalTime>8380</TotalTime>
  <Words>3089</Words>
  <Application>Microsoft Macintosh PowerPoint</Application>
  <PresentationFormat>Custom</PresentationFormat>
  <Paragraphs>221</Paragraphs>
  <Slides>33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Arial Unicode MS</vt:lpstr>
      <vt:lpstr>Helvetica Neue</vt:lpstr>
      <vt:lpstr>Rakuten Global B</vt:lpstr>
      <vt:lpstr>Rakuten Global R</vt:lpstr>
      <vt:lpstr>Wingdings</vt:lpstr>
      <vt:lpstr>ヒラギノ角ゴ ProN W3</vt:lpstr>
      <vt:lpstr>メイリオ</vt:lpstr>
      <vt:lpstr>Arial</vt:lpstr>
      <vt:lpstr>R-Style v2.0</vt:lpstr>
      <vt:lpstr>PowerPoint Presentation</vt:lpstr>
      <vt:lpstr>Rakuten</vt:lpstr>
      <vt:lpstr>Rakuten Sports Investments:   Golden State Warriors, FC Barcelona,  Spartan Race, and Tohoku Rakuten Golden Eagles, and Vissel Kobe   </vt:lpstr>
      <vt:lpstr>Rakuten Marketing</vt:lpstr>
      <vt:lpstr>Spark Introduction,  Exploratory Data Analysis W/ Pandas, and  Building Spark ML Pipelines</vt:lpstr>
      <vt:lpstr>This talk covers: </vt:lpstr>
      <vt:lpstr>References</vt:lpstr>
      <vt:lpstr>What is Spark?</vt:lpstr>
      <vt:lpstr>What is Spark good for?</vt:lpstr>
      <vt:lpstr>Key Modules</vt:lpstr>
      <vt:lpstr>Key Modules </vt:lpstr>
      <vt:lpstr>Three API-s, RDD, DataFrames &amp; Datasets</vt:lpstr>
      <vt:lpstr>How does Spark work?</vt:lpstr>
      <vt:lpstr>How does Spark Work? </vt:lpstr>
      <vt:lpstr>Spark DataFrames</vt:lpstr>
      <vt:lpstr>RDDs, When to Use Them</vt:lpstr>
      <vt:lpstr>DataFrames</vt:lpstr>
      <vt:lpstr>Ease-of-use of APIs with structure </vt:lpstr>
      <vt:lpstr>Transformations and Actions </vt:lpstr>
      <vt:lpstr>Examples, Actions </vt:lpstr>
      <vt:lpstr>Examples, Transformations </vt:lpstr>
      <vt:lpstr>Transformations on two pair RDD </vt:lpstr>
      <vt:lpstr>Aggregations</vt:lpstr>
      <vt:lpstr>Spark SQL </vt:lpstr>
      <vt:lpstr>Machine Learning Pipeline with Spark</vt:lpstr>
      <vt:lpstr>Need for Machine Learning System with Spark </vt:lpstr>
      <vt:lpstr>Spark MLLib </vt:lpstr>
      <vt:lpstr>Some MLlib Supported Features and Algorithms </vt:lpstr>
      <vt:lpstr>For small data sets use other packages </vt:lpstr>
      <vt:lpstr>When to use Spark ML </vt:lpstr>
      <vt:lpstr>Exploratory Data Analysis with Pandas and Jupyter Notebooks</vt:lpstr>
      <vt:lpstr>Conclusion… Kind of…</vt:lpstr>
      <vt:lpstr>Questions?  Slides &amp; Code: https://github.com/stirlingw/utah-data-engineering-pyspark</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R-Style template v2.0</dc:title>
  <dc:creator>Waite, Stirling</dc:creator>
  <cp:lastModifiedBy>Waite, Stirling</cp:lastModifiedBy>
  <cp:revision>68</cp:revision>
  <cp:lastPrinted>2018-11-14T23:34:11Z</cp:lastPrinted>
  <dcterms:created xsi:type="dcterms:W3CDTF">2018-08-29T16:45:59Z</dcterms:created>
  <dcterms:modified xsi:type="dcterms:W3CDTF">2018-11-14T23:34:34Z</dcterms:modified>
</cp:coreProperties>
</file>

<file path=docProps/thumbnail.jpeg>
</file>